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9"/>
  </p:notesMasterIdLst>
  <p:sldIdLst>
    <p:sldId id="256" r:id="rId2"/>
    <p:sldId id="257" r:id="rId3"/>
    <p:sldId id="258" r:id="rId4"/>
    <p:sldId id="259" r:id="rId5"/>
    <p:sldId id="261" r:id="rId6"/>
    <p:sldId id="262" r:id="rId7"/>
    <p:sldId id="263" r:id="rId8"/>
    <p:sldId id="264" r:id="rId9"/>
    <p:sldId id="327" r:id="rId10"/>
    <p:sldId id="334" r:id="rId11"/>
    <p:sldId id="336" r:id="rId12"/>
    <p:sldId id="337" r:id="rId13"/>
    <p:sldId id="338" r:id="rId14"/>
    <p:sldId id="330" r:id="rId15"/>
    <p:sldId id="331" r:id="rId16"/>
    <p:sldId id="332" r:id="rId17"/>
    <p:sldId id="269" r:id="rId18"/>
    <p:sldId id="333" r:id="rId19"/>
    <p:sldId id="271" r:id="rId20"/>
    <p:sldId id="272" r:id="rId21"/>
    <p:sldId id="273" r:id="rId22"/>
    <p:sldId id="274" r:id="rId23"/>
    <p:sldId id="275" r:id="rId24"/>
    <p:sldId id="276" r:id="rId25"/>
    <p:sldId id="277" r:id="rId26"/>
    <p:sldId id="279" r:id="rId27"/>
    <p:sldId id="280" r:id="rId28"/>
    <p:sldId id="281" r:id="rId29"/>
    <p:sldId id="282" r:id="rId30"/>
    <p:sldId id="283" r:id="rId31"/>
    <p:sldId id="284" r:id="rId32"/>
    <p:sldId id="285" r:id="rId33"/>
    <p:sldId id="286" r:id="rId34"/>
    <p:sldId id="287" r:id="rId35"/>
    <p:sldId id="288" r:id="rId36"/>
    <p:sldId id="289" r:id="rId37"/>
    <p:sldId id="339" r:id="rId38"/>
    <p:sldId id="290" r:id="rId39"/>
    <p:sldId id="340" r:id="rId40"/>
    <p:sldId id="341" r:id="rId41"/>
    <p:sldId id="342" r:id="rId42"/>
    <p:sldId id="343" r:id="rId43"/>
    <p:sldId id="344" r:id="rId44"/>
    <p:sldId id="295" r:id="rId45"/>
    <p:sldId id="296" r:id="rId46"/>
    <p:sldId id="297" r:id="rId47"/>
    <p:sldId id="29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7" name="Google Shape;267;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8" name="Google Shape;278;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65" name="Google Shape;365;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5E4F947B-7FBB-9D09-A66E-5B681A1DEE65}"/>
            </a:ext>
          </a:extLst>
        </p:cNvPr>
        <p:cNvGrpSpPr/>
        <p:nvPr/>
      </p:nvGrpSpPr>
      <p:grpSpPr>
        <a:xfrm>
          <a:off x="0" y="0"/>
          <a:ext cx="0" cy="0"/>
          <a:chOff x="0" y="0"/>
          <a:chExt cx="0" cy="0"/>
        </a:xfrm>
      </p:grpSpPr>
      <p:sp>
        <p:nvSpPr>
          <p:cNvPr id="405" name="Google Shape;405;p45:notes">
            <a:extLst>
              <a:ext uri="{FF2B5EF4-FFF2-40B4-BE49-F238E27FC236}">
                <a16:creationId xmlns:a16="http://schemas.microsoft.com/office/drawing/2014/main" id="{A7548723-DC6C-C168-5525-643315843A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45:notes">
            <a:extLst>
              <a:ext uri="{FF2B5EF4-FFF2-40B4-BE49-F238E27FC236}">
                <a16:creationId xmlns:a16="http://schemas.microsoft.com/office/drawing/2014/main" id="{C30C2A01-73EC-F992-8D70-47BC4DA481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2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B12C61B4-8908-954A-D19F-616E5DE4D679}"/>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27C326FA-9E53-903C-AFF1-07B875435C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a:extLst>
              <a:ext uri="{FF2B5EF4-FFF2-40B4-BE49-F238E27FC236}">
                <a16:creationId xmlns:a16="http://schemas.microsoft.com/office/drawing/2014/main" id="{B672D904-6895-65AE-8F6E-2DA1445F3F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9641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191F5236-F302-1D5C-402B-E1A884F55CA8}"/>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6C33A5AA-3C68-E250-B467-3C8EFBCBA5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a:extLst>
              <a:ext uri="{FF2B5EF4-FFF2-40B4-BE49-F238E27FC236}">
                <a16:creationId xmlns:a16="http://schemas.microsoft.com/office/drawing/2014/main" id="{AD346859-EF4C-025F-8349-583F876D46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297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945365B2-DF8A-3D2E-56DB-6E2B47EFF239}"/>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220685ED-7300-E902-C028-52109BD3C9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87EC4D83-6EBA-6948-6773-64A50C595A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91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3DB72516-9F14-EEA7-D22C-105BD2814660}"/>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CBB04427-312E-9EA5-2331-76F90E337D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B6050474-7B92-D592-2AD3-A8D0B2F423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291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5A189C6F-B0F5-00CA-0167-44401C31F27D}"/>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DDB76CBB-7CDD-D6FC-CAC0-7006DE023A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A6E7291F-F22D-9AB1-86AB-BB3737F59E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159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57" name="Google Shape;457;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Image from StackOverflow: http://i.stack.imgur.com/hbO8v.jpg</a:t>
            </a:r>
            <a:endParaRPr sz="1200" b="0" i="0" u="none" strike="noStrike" cap="none">
              <a:solidFill>
                <a:schemeClr val="dk1"/>
              </a:solidFill>
              <a:latin typeface="Calibri"/>
              <a:ea typeface="Calibri"/>
              <a:cs typeface="Calibri"/>
              <a:sym typeface="Calibri"/>
            </a:endParaRPr>
          </a:p>
        </p:txBody>
      </p:sp>
      <p:sp>
        <p:nvSpPr>
          <p:cNvPr id="242" name="Google Shape;242;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1/28/25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1/28/25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1/28/25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1/28/25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1/28/25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1/28/25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svg"/><Relationship Id="rId7"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8.svg"/><Relationship Id="rId5" Type="http://schemas.openxmlformats.org/officeDocument/2006/relationships/image" Target="../media/image24.sv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hyperlink" Target="https://informationisbeautiful.net/visualizations/global-food-supply-where-does-all-the-worlds-food-g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mosca01.github.io/SDS-CS10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spTree>
    <p:extLst>
      <p:ext uri="{BB962C8B-B14F-4D97-AF65-F5344CB8AC3E}">
        <p14:creationId xmlns:p14="http://schemas.microsoft.com/office/powerpoint/2010/main" val="321553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Tree>
    <p:extLst>
      <p:ext uri="{BB962C8B-B14F-4D97-AF65-F5344CB8AC3E}">
        <p14:creationId xmlns:p14="http://schemas.microsoft.com/office/powerpoint/2010/main" val="3153950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47038" y="451891"/>
            <a:ext cx="3453632" cy="134389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 and communication?</a:t>
            </a:r>
          </a:p>
        </p:txBody>
      </p:sp>
    </p:spTree>
    <p:extLst>
      <p:ext uri="{BB962C8B-B14F-4D97-AF65-F5344CB8AC3E}">
        <p14:creationId xmlns:p14="http://schemas.microsoft.com/office/powerpoint/2010/main" val="2805222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47038" y="451891"/>
            <a:ext cx="3453632" cy="134389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 and communication?</a:t>
            </a:r>
          </a:p>
        </p:txBody>
      </p:sp>
      <p:pic>
        <p:nvPicPr>
          <p:cNvPr id="7" name="Graphic 6" descr="Scatterplot outline">
            <a:extLst>
              <a:ext uri="{FF2B5EF4-FFF2-40B4-BE49-F238E27FC236}">
                <a16:creationId xmlns:a16="http://schemas.microsoft.com/office/drawing/2014/main" id="{027772B3-8522-2C83-3DA1-CD3C64E130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8597" y="3002184"/>
            <a:ext cx="1232032" cy="1232032"/>
          </a:xfrm>
          <a:prstGeom prst="rect">
            <a:avLst/>
          </a:prstGeom>
        </p:spPr>
      </p:pic>
      <p:sp>
        <p:nvSpPr>
          <p:cNvPr id="9" name="Circular Arrow 8">
            <a:extLst>
              <a:ext uri="{FF2B5EF4-FFF2-40B4-BE49-F238E27FC236}">
                <a16:creationId xmlns:a16="http://schemas.microsoft.com/office/drawing/2014/main" id="{7ACDE532-7C0F-1B01-B756-38B0F5FF289C}"/>
              </a:ext>
            </a:extLst>
          </p:cNvPr>
          <p:cNvSpPr/>
          <p:nvPr/>
        </p:nvSpPr>
        <p:spPr>
          <a:xfrm flipH="1">
            <a:off x="6489096" y="1844996"/>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1F66A675-C297-F133-4C65-08A83A8883A7}"/>
              </a:ext>
            </a:extLst>
          </p:cNvPr>
          <p:cNvSpPr/>
          <p:nvPr/>
        </p:nvSpPr>
        <p:spPr>
          <a:xfrm rot="10800000" flipH="1">
            <a:off x="6489095" y="3627612"/>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phic 11" descr="Mouse outline">
            <a:extLst>
              <a:ext uri="{FF2B5EF4-FFF2-40B4-BE49-F238E27FC236}">
                <a16:creationId xmlns:a16="http://schemas.microsoft.com/office/drawing/2014/main" id="{3B97B72B-BAF6-5147-A718-E27A037834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8285" y="2605666"/>
            <a:ext cx="679112" cy="679112"/>
          </a:xfrm>
          <a:prstGeom prst="rect">
            <a:avLst/>
          </a:prstGeom>
        </p:spPr>
      </p:pic>
      <p:pic>
        <p:nvPicPr>
          <p:cNvPr id="14" name="Graphic 13" descr="Keyboard outline">
            <a:extLst>
              <a:ext uri="{FF2B5EF4-FFF2-40B4-BE49-F238E27FC236}">
                <a16:creationId xmlns:a16="http://schemas.microsoft.com/office/drawing/2014/main" id="{2347F72E-EC31-C013-26FE-76B3659633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50641" y="3116023"/>
            <a:ext cx="914400" cy="914400"/>
          </a:xfrm>
          <a:prstGeom prst="rect">
            <a:avLst/>
          </a:prstGeom>
        </p:spPr>
      </p:pic>
    </p:spTree>
    <p:extLst>
      <p:ext uri="{BB962C8B-B14F-4D97-AF65-F5344CB8AC3E}">
        <p14:creationId xmlns:p14="http://schemas.microsoft.com/office/powerpoint/2010/main" val="423903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126296" y="2209799"/>
            <a:ext cx="3143377" cy="1891145"/>
          </a:xfrm>
          <a:prstGeom prst="rect">
            <a:avLst/>
          </a:prstGeom>
          <a:noFill/>
          <a:ln>
            <a:noFill/>
          </a:ln>
        </p:spPr>
        <p:txBody>
          <a:bodyPr spcFirstLastPara="1" wrap="square" lIns="91425" tIns="45700" rIns="91425" bIns="45700" anchor="ctr" anchorCtr="0">
            <a:noAutofit/>
          </a:bodyPr>
          <a:lstStyle/>
          <a:p>
            <a:r>
              <a:rPr lang="en-US" dirty="0"/>
              <a:t>What is visualization?</a:t>
            </a:r>
            <a:endParaRPr dirty="0"/>
          </a:p>
        </p:txBody>
      </p:sp>
      <p:pic>
        <p:nvPicPr>
          <p:cNvPr id="189" name="Google Shape;189;p23"/>
          <p:cNvPicPr preferRelativeResize="0">
            <a:picLocks noGrp="1"/>
          </p:cNvPicPr>
          <p:nvPr>
            <p:ph idx="1"/>
          </p:nvPr>
        </p:nvPicPr>
        <p:blipFill rotWithShape="1">
          <a:blip r:embed="rId3">
            <a:alphaModFix/>
          </a:blip>
          <a:srcRect/>
          <a:stretch/>
        </p:blipFill>
        <p:spPr>
          <a:xfrm>
            <a:off x="3512435" y="800100"/>
            <a:ext cx="8553269" cy="525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5" name="Google Shape;195;p24"/>
          <p:cNvPicPr preferRelativeResize="0">
            <a:picLocks noGrp="1"/>
          </p:cNvPicPr>
          <p:nvPr>
            <p:ph idx="1"/>
          </p:nvPr>
        </p:nvPicPr>
        <p:blipFill rotWithShape="1">
          <a:blip r:embed="rId3">
            <a:alphaModFix/>
          </a:blip>
          <a:srcRect/>
          <a:stretch/>
        </p:blipFill>
        <p:spPr>
          <a:xfrm>
            <a:off x="3526290" y="805623"/>
            <a:ext cx="8553269" cy="5246753"/>
          </a:xfrm>
          <a:prstGeom prst="rect">
            <a:avLst/>
          </a:prstGeom>
          <a:noFill/>
          <a:ln>
            <a:noFill/>
          </a:ln>
        </p:spPr>
      </p:pic>
      <p:sp>
        <p:nvSpPr>
          <p:cNvPr id="5" name="Google Shape;188;p23">
            <a:extLst>
              <a:ext uri="{FF2B5EF4-FFF2-40B4-BE49-F238E27FC236}">
                <a16:creationId xmlns:a16="http://schemas.microsoft.com/office/drawing/2014/main" id="{E0D0BFF5-B9FA-FA9D-E680-C74A7455A4CB}"/>
              </a:ext>
            </a:extLst>
          </p:cNvPr>
          <p:cNvSpPr txBox="1">
            <a:spLocks noGrp="1"/>
          </p:cNvSpPr>
          <p:nvPr>
            <p:ph type="title"/>
          </p:nvPr>
        </p:nvSpPr>
        <p:spPr>
          <a:xfrm>
            <a:off x="126296" y="2209799"/>
            <a:ext cx="3143377" cy="1891145"/>
          </a:xfrm>
          <a:prstGeom prst="rect">
            <a:avLst/>
          </a:prstGeom>
          <a:noFill/>
          <a:ln>
            <a:noFill/>
          </a:ln>
        </p:spPr>
        <p:txBody>
          <a:bodyPr spcFirstLastPara="1" wrap="square" lIns="91425" tIns="45700" rIns="91425" bIns="45700" anchor="ctr" anchorCtr="0">
            <a:noAutofit/>
          </a:bodyPr>
          <a:lstStyle/>
          <a:p>
            <a:r>
              <a:rPr lang="en-US" dirty="0"/>
              <a:t>What is visualization?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124691" y="2247900"/>
            <a:ext cx="2840182" cy="1908464"/>
          </a:xfrm>
          <a:prstGeom prst="rect">
            <a:avLst/>
          </a:prstGeom>
          <a:noFill/>
          <a:ln>
            <a:noFill/>
          </a:ln>
        </p:spPr>
        <p:txBody>
          <a:bodyPr spcFirstLastPara="1" wrap="square" lIns="91425" tIns="45700" rIns="91425" bIns="45700" anchor="ctr" anchorCtr="0">
            <a:noAutofit/>
          </a:bodyPr>
          <a:lstStyle/>
          <a:p>
            <a:r>
              <a:rPr lang="en-US" dirty="0"/>
              <a:t>Perhaps a more helpful question:</a:t>
            </a:r>
            <a:endParaRPr dirty="0"/>
          </a:p>
        </p:txBody>
      </p:sp>
      <p:sp>
        <p:nvSpPr>
          <p:cNvPr id="201" name="Google Shape;201;p25"/>
          <p:cNvSpPr txBox="1">
            <a:spLocks noGrp="1"/>
          </p:cNvSpPr>
          <p:nvPr>
            <p:ph idx="1"/>
          </p:nvPr>
        </p:nvSpPr>
        <p:spPr>
          <a:xfrm>
            <a:off x="3491346" y="2646218"/>
            <a:ext cx="8229600" cy="3733800"/>
          </a:xfrm>
          <a:prstGeom prst="rect">
            <a:avLst/>
          </a:prstGeom>
          <a:noFill/>
          <a:ln>
            <a:noFill/>
          </a:ln>
        </p:spPr>
        <p:txBody>
          <a:bodyPr spcFirstLastPara="1" wrap="square" lIns="91425" tIns="45700" rIns="91425" bIns="45700" anchor="t" anchorCtr="0">
            <a:noAutofit/>
          </a:bodyPr>
          <a:lstStyle/>
          <a:p>
            <a:pPr marL="0" indent="0" algn="ctr">
              <a:spcBef>
                <a:spcPts val="0"/>
              </a:spcBef>
              <a:buNone/>
            </a:pPr>
            <a:r>
              <a:rPr lang="en-US" sz="3200" dirty="0"/>
              <a:t>What are some ways </a:t>
            </a:r>
            <a:endParaRPr dirty="0"/>
          </a:p>
          <a:p>
            <a:pPr marL="0" indent="0" algn="ctr">
              <a:spcBef>
                <a:spcPts val="640"/>
              </a:spcBef>
              <a:buNone/>
            </a:pPr>
            <a:r>
              <a:rPr lang="en-US" sz="3200" dirty="0"/>
              <a:t>a “visualization” can be </a:t>
            </a:r>
            <a:r>
              <a:rPr lang="en-US" sz="3200" b="1" dirty="0"/>
              <a:t>useful</a:t>
            </a:r>
            <a:r>
              <a:rPr lang="en-US" sz="3200" dirty="0"/>
              <a:t>?</a:t>
            </a:r>
            <a:endParaRPr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193964" y="1989828"/>
            <a:ext cx="2821577" cy="2586909"/>
          </a:xfrm>
          <a:prstGeom prst="rect">
            <a:avLst/>
          </a:prstGeom>
          <a:noFill/>
          <a:ln>
            <a:noFill/>
          </a:ln>
        </p:spPr>
        <p:txBody>
          <a:bodyPr spcFirstLastPara="1" wrap="square" lIns="91425" tIns="45700" rIns="91425" bIns="45700" anchor="ctr" anchorCtr="0">
            <a:noAutofit/>
          </a:bodyPr>
          <a:lstStyle/>
          <a:p>
            <a:r>
              <a:rPr lang="en-US" dirty="0"/>
              <a:t>Does it help you spot trends?</a:t>
            </a:r>
            <a:endParaRPr dirty="0"/>
          </a:p>
        </p:txBody>
      </p:sp>
      <p:sp>
        <p:nvSpPr>
          <p:cNvPr id="207" name="Google Shape;207;p26"/>
          <p:cNvSpPr txBox="1">
            <a:spLocks noGrp="1"/>
          </p:cNvSpPr>
          <p:nvPr>
            <p:ph idx="1"/>
          </p:nvPr>
        </p:nvSpPr>
        <p:spPr>
          <a:xfrm>
            <a:off x="3338950" y="921321"/>
            <a:ext cx="5943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a:t>In 1854, cholera broke out in London</a:t>
            </a:r>
            <a:endParaRPr/>
          </a:p>
          <a:p>
            <a:pPr marL="457200" lvl="1" indent="-190500"/>
            <a:r>
              <a:rPr lang="en-US"/>
              <a:t>127 people near Broad St. died within 3 days</a:t>
            </a:r>
            <a:endParaRPr/>
          </a:p>
          <a:p>
            <a:pPr marL="457200" lvl="1" indent="-190500"/>
            <a:r>
              <a:rPr lang="en-US"/>
              <a:t>616 people died within 30 days</a:t>
            </a:r>
            <a:endParaRPr/>
          </a:p>
          <a:p>
            <a:pPr marL="182880" indent="-182880"/>
            <a:r>
              <a:rPr lang="en-US"/>
              <a:t>Initial explanation: </a:t>
            </a:r>
            <a:endParaRPr/>
          </a:p>
          <a:p>
            <a:pPr marL="0" indent="0" algn="ctr">
              <a:buNone/>
            </a:pPr>
            <a:r>
              <a:rPr lang="en-US" i="1"/>
              <a:t>“Miasma in the atmosphere”</a:t>
            </a:r>
            <a:endParaRPr/>
          </a:p>
          <a:p>
            <a:pPr marL="182880" indent="-182880"/>
            <a:r>
              <a:rPr lang="en-US"/>
              <a:t>Dr. John Snow was the first to link the outbreak to </a:t>
            </a:r>
            <a:r>
              <a:rPr lang="en-US" b="1"/>
              <a:t>contaminated water</a:t>
            </a:r>
            <a:endParaRPr/>
          </a:p>
          <a:p>
            <a:pPr marL="182880" indent="-182880"/>
            <a:r>
              <a:rPr lang="en-US"/>
              <a:t>How did he do it?</a:t>
            </a:r>
            <a:endParaRPr/>
          </a:p>
          <a:p>
            <a:pPr marL="457200" lvl="1" indent="-190500"/>
            <a:r>
              <a:rPr lang="en-US"/>
              <a:t>Talked to local residents</a:t>
            </a:r>
            <a:endParaRPr/>
          </a:p>
          <a:p>
            <a:pPr marL="457200" lvl="1" indent="-190500"/>
            <a:r>
              <a:rPr lang="en-US"/>
              <a:t>Identified a water pump as  a likely source</a:t>
            </a:r>
            <a:endParaRPr/>
          </a:p>
          <a:p>
            <a:pPr marL="457200" lvl="1" indent="-190500"/>
            <a:r>
              <a:rPr lang="en-US"/>
              <a:t>Used maps to illustrate his theory</a:t>
            </a:r>
            <a:endParaRPr/>
          </a:p>
          <a:p>
            <a:pPr marL="457200" lvl="1" indent="-190500"/>
            <a:r>
              <a:rPr lang="en-US"/>
              <a:t>Convinced authorities to disable the pump</a:t>
            </a:r>
            <a:endParaRPr/>
          </a:p>
        </p:txBody>
      </p:sp>
      <p:sp>
        <p:nvSpPr>
          <p:cNvPr id="208" name="Google Shape;208;p26"/>
          <p:cNvSpPr/>
          <p:nvPr/>
        </p:nvSpPr>
        <p:spPr>
          <a:xfrm>
            <a:off x="5548750" y="6176144"/>
            <a:ext cx="6629400" cy="261610"/>
          </a:xfrm>
          <a:prstGeom prst="rect">
            <a:avLst/>
          </a:prstGeom>
          <a:noFill/>
          <a:ln>
            <a:noFill/>
          </a:ln>
        </p:spPr>
        <p:txBody>
          <a:bodyPr spcFirstLastPara="1" wrap="square" lIns="91425" tIns="45700" rIns="91425" bIns="45700" anchor="t" anchorCtr="0">
            <a:noAutofit/>
          </a:bodyPr>
          <a:lstStyle/>
          <a:p>
            <a:pPr algn="r" defTabSz="914400">
              <a:buClr>
                <a:srgbClr val="000000"/>
              </a:buClr>
            </a:pPr>
            <a:r>
              <a:rPr lang="en-US" sz="1100" kern="0">
                <a:solidFill>
                  <a:srgbClr val="292934"/>
                </a:solidFill>
                <a:latin typeface="Arial"/>
                <a:ea typeface="Arial"/>
                <a:cs typeface="Arial"/>
                <a:sym typeface="Arial"/>
              </a:rPr>
              <a:t>More info here: http://en.wikipedia.org/wiki/1854_Broad_Street_cholera_outbreak </a:t>
            </a:r>
            <a:endParaRPr sz="1400" kern="0">
              <a:solidFill>
                <a:srgbClr val="000000"/>
              </a:solidFill>
              <a:latin typeface="Arial"/>
              <a:cs typeface="Arial"/>
              <a:sym typeface="Arial"/>
            </a:endParaRPr>
          </a:p>
        </p:txBody>
      </p:sp>
      <p:pic>
        <p:nvPicPr>
          <p:cNvPr id="209" name="Google Shape;209;p26" descr="Screen Shot 2015-02-18 at 12.43.25 AM.png"/>
          <p:cNvPicPr preferRelativeResize="0"/>
          <p:nvPr/>
        </p:nvPicPr>
        <p:blipFill rotWithShape="1">
          <a:blip r:embed="rId3">
            <a:alphaModFix/>
          </a:blip>
          <a:srcRect/>
          <a:stretch/>
        </p:blipFill>
        <p:spPr>
          <a:xfrm>
            <a:off x="9127974" y="1988121"/>
            <a:ext cx="2821577" cy="3657600"/>
          </a:xfrm>
          <a:prstGeom prst="rect">
            <a:avLst/>
          </a:prstGeom>
          <a:noFill/>
          <a:ln>
            <a:noFill/>
          </a:ln>
        </p:spPr>
      </p:pic>
      <p:pic>
        <p:nvPicPr>
          <p:cNvPr id="210" name="Google Shape;210;p26" descr="Screen Shot 2015-02-18 at 12.39.04 AM.png"/>
          <p:cNvPicPr preferRelativeResize="0"/>
          <p:nvPr/>
        </p:nvPicPr>
        <p:blipFill rotWithShape="1">
          <a:blip r:embed="rId4">
            <a:alphaModFix/>
          </a:blip>
          <a:srcRect b="11845"/>
          <a:stretch/>
        </p:blipFill>
        <p:spPr>
          <a:xfrm>
            <a:off x="3338950" y="768922"/>
            <a:ext cx="8610600" cy="5380789"/>
          </a:xfrm>
          <a:prstGeom prst="rect">
            <a:avLst/>
          </a:prstGeom>
          <a:noFill/>
          <a:ln>
            <a:noFill/>
          </a:ln>
        </p:spPr>
      </p:pic>
      <p:sp>
        <p:nvSpPr>
          <p:cNvPr id="211" name="Google Shape;211;p26"/>
          <p:cNvSpPr/>
          <p:nvPr/>
        </p:nvSpPr>
        <p:spPr>
          <a:xfrm rot="1800000">
            <a:off x="8440247" y="3476390"/>
            <a:ext cx="914400" cy="533400"/>
          </a:xfrm>
          <a:prstGeom prst="leftArrow">
            <a:avLst>
              <a:gd name="adj1" fmla="val 50000"/>
              <a:gd name="adj2" fmla="val 50000"/>
            </a:avLst>
          </a:prstGeom>
          <a:solidFill>
            <a:schemeClr val="dk2"/>
          </a:solidFill>
          <a:ln w="9525" cap="flat" cmpd="sng">
            <a:solidFill>
              <a:schemeClr val="dk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D2533C"/>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27"/>
          <p:cNvGrpSpPr/>
          <p:nvPr/>
        </p:nvGrpSpPr>
        <p:grpSpPr>
          <a:xfrm>
            <a:off x="5424054" y="919017"/>
            <a:ext cx="6172200" cy="3733800"/>
            <a:chOff x="2362200" y="1219200"/>
            <a:chExt cx="6172200" cy="3733800"/>
          </a:xfrm>
        </p:grpSpPr>
        <p:sp>
          <p:nvSpPr>
            <p:cNvPr id="217" name="Google Shape;217;p27"/>
            <p:cNvSpPr/>
            <p:nvPr/>
          </p:nvSpPr>
          <p:spPr>
            <a:xfrm>
              <a:off x="2362200" y="1676400"/>
              <a:ext cx="12192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18" name="Google Shape;218;p27"/>
            <p:cNvSpPr/>
            <p:nvPr/>
          </p:nvSpPr>
          <p:spPr>
            <a:xfrm>
              <a:off x="7315200" y="4191000"/>
              <a:ext cx="12192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19" name="Google Shape;219;p27"/>
            <p:cNvSpPr/>
            <p:nvPr/>
          </p:nvSpPr>
          <p:spPr>
            <a:xfrm>
              <a:off x="6248400" y="1219200"/>
              <a:ext cx="1066800" cy="6096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0" name="Google Shape;220;p27"/>
          <p:cNvSpPr txBox="1">
            <a:spLocks noGrp="1"/>
          </p:cNvSpPr>
          <p:nvPr>
            <p:ph type="title"/>
          </p:nvPr>
        </p:nvSpPr>
        <p:spPr>
          <a:xfrm>
            <a:off x="76200" y="2222500"/>
            <a:ext cx="3124200" cy="2603500"/>
          </a:xfrm>
          <a:prstGeom prst="rect">
            <a:avLst/>
          </a:prstGeom>
          <a:noFill/>
          <a:ln>
            <a:noFill/>
          </a:ln>
        </p:spPr>
        <p:txBody>
          <a:bodyPr spcFirstLastPara="1" wrap="square" lIns="91425" tIns="45700" rIns="91425" bIns="45700" anchor="ctr" anchorCtr="0">
            <a:noAutofit/>
          </a:bodyPr>
          <a:lstStyle/>
          <a:p>
            <a:r>
              <a:rPr lang="en-US" dirty="0"/>
              <a:t>Does it help you explore?</a:t>
            </a:r>
            <a:endParaRPr dirty="0"/>
          </a:p>
        </p:txBody>
      </p:sp>
      <p:grpSp>
        <p:nvGrpSpPr>
          <p:cNvPr id="221" name="Google Shape;221;p27"/>
          <p:cNvGrpSpPr/>
          <p:nvPr/>
        </p:nvGrpSpPr>
        <p:grpSpPr>
          <a:xfrm>
            <a:off x="4738254" y="766617"/>
            <a:ext cx="5715000" cy="5562600"/>
            <a:chOff x="1676400" y="1168400"/>
            <a:chExt cx="5715000" cy="5562600"/>
          </a:xfrm>
        </p:grpSpPr>
        <p:grpSp>
          <p:nvGrpSpPr>
            <p:cNvPr id="222" name="Google Shape;222;p27"/>
            <p:cNvGrpSpPr/>
            <p:nvPr/>
          </p:nvGrpSpPr>
          <p:grpSpPr>
            <a:xfrm>
              <a:off x="1676400" y="1168400"/>
              <a:ext cx="5715000" cy="5562600"/>
              <a:chOff x="1676400" y="1066800"/>
              <a:chExt cx="5715000" cy="5562600"/>
            </a:xfrm>
          </p:grpSpPr>
          <p:grpSp>
            <p:nvGrpSpPr>
              <p:cNvPr id="223" name="Google Shape;223;p27"/>
              <p:cNvGrpSpPr/>
              <p:nvPr/>
            </p:nvGrpSpPr>
            <p:grpSpPr>
              <a:xfrm>
                <a:off x="1676400" y="1066800"/>
                <a:ext cx="5562600" cy="5562600"/>
                <a:chOff x="1676400" y="1066800"/>
                <a:chExt cx="5562600" cy="5562600"/>
              </a:xfrm>
            </p:grpSpPr>
            <p:sp>
              <p:nvSpPr>
                <p:cNvPr id="224" name="Google Shape;224;p27"/>
                <p:cNvSpPr/>
                <p:nvPr/>
              </p:nvSpPr>
              <p:spPr>
                <a:xfrm>
                  <a:off x="5715000" y="5867400"/>
                  <a:ext cx="12192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5" name="Google Shape;225;p27"/>
                <p:cNvSpPr/>
                <p:nvPr/>
              </p:nvSpPr>
              <p:spPr>
                <a:xfrm>
                  <a:off x="4038600" y="1066800"/>
                  <a:ext cx="10668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6" name="Google Shape;226;p27"/>
                <p:cNvSpPr/>
                <p:nvPr/>
              </p:nvSpPr>
              <p:spPr>
                <a:xfrm>
                  <a:off x="1676400" y="2971800"/>
                  <a:ext cx="9906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7" name="Google Shape;227;p27"/>
                <p:cNvSpPr/>
                <p:nvPr/>
              </p:nvSpPr>
              <p:spPr>
                <a:xfrm>
                  <a:off x="6248400" y="1905000"/>
                  <a:ext cx="9906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8" name="Google Shape;228;p27"/>
              <p:cNvSpPr/>
              <p:nvPr/>
            </p:nvSpPr>
            <p:spPr>
              <a:xfrm>
                <a:off x="6324600" y="4038600"/>
                <a:ext cx="10668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9" name="Google Shape;229;p27"/>
            <p:cNvSpPr/>
            <p:nvPr/>
          </p:nvSpPr>
          <p:spPr>
            <a:xfrm>
              <a:off x="5562600" y="2971800"/>
              <a:ext cx="11430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3" name="TextBox 2">
            <a:extLst>
              <a:ext uri="{FF2B5EF4-FFF2-40B4-BE49-F238E27FC236}">
                <a16:creationId xmlns:a16="http://schemas.microsoft.com/office/drawing/2014/main" id="{85F55498-9121-CF06-0FBD-6C50269F70CF}"/>
              </a:ext>
            </a:extLst>
          </p:cNvPr>
          <p:cNvSpPr txBox="1"/>
          <p:nvPr/>
        </p:nvSpPr>
        <p:spPr>
          <a:xfrm>
            <a:off x="3834739" y="5615817"/>
            <a:ext cx="7913915" cy="830997"/>
          </a:xfrm>
          <a:prstGeom prst="rect">
            <a:avLst/>
          </a:prstGeom>
          <a:noFill/>
        </p:spPr>
        <p:txBody>
          <a:bodyPr wrap="square">
            <a:spAutoFit/>
          </a:bodyPr>
          <a:lstStyle/>
          <a:p>
            <a:r>
              <a:rPr lang="en-US" sz="2400" dirty="0">
                <a:hlinkClick r:id="rId3"/>
              </a:rPr>
              <a:t>https://informationisbeautiful.net/visualizations/global-food-supply-where-does-all-the-worlds-food-go/</a:t>
            </a:r>
            <a:r>
              <a:rPr lang="en-US" sz="2400" dirty="0"/>
              <a:t> </a:t>
            </a:r>
          </a:p>
        </p:txBody>
      </p:sp>
      <p:pic>
        <p:nvPicPr>
          <p:cNvPr id="5" name="Picture 4" descr="A close-up of a website&#10;&#10;Description automatically generated">
            <a:extLst>
              <a:ext uri="{FF2B5EF4-FFF2-40B4-BE49-F238E27FC236}">
                <a16:creationId xmlns:a16="http://schemas.microsoft.com/office/drawing/2014/main" id="{A1E400A9-7A03-D13D-4042-9C3955458DB9}"/>
              </a:ext>
            </a:extLst>
          </p:cNvPr>
          <p:cNvPicPr>
            <a:picLocks noChangeAspect="1"/>
          </p:cNvPicPr>
          <p:nvPr/>
        </p:nvPicPr>
        <p:blipFill>
          <a:blip r:embed="rId4"/>
          <a:stretch>
            <a:fillRect/>
          </a:stretch>
        </p:blipFill>
        <p:spPr>
          <a:xfrm>
            <a:off x="3560910" y="423298"/>
            <a:ext cx="8492544" cy="503770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235527" y="2168235"/>
            <a:ext cx="2673928" cy="2639291"/>
          </a:xfrm>
          <a:prstGeom prst="rect">
            <a:avLst/>
          </a:prstGeom>
          <a:noFill/>
          <a:ln>
            <a:noFill/>
          </a:ln>
        </p:spPr>
        <p:txBody>
          <a:bodyPr spcFirstLastPara="1" wrap="square" lIns="91425" tIns="45700" rIns="91425" bIns="45700" anchor="ctr" anchorCtr="0">
            <a:noAutofit/>
          </a:bodyPr>
          <a:lstStyle/>
          <a:p>
            <a:r>
              <a:rPr lang="en-US" dirty="0"/>
              <a:t>Does it tell a story?</a:t>
            </a:r>
            <a:endParaRPr dirty="0"/>
          </a:p>
        </p:txBody>
      </p:sp>
      <p:pic>
        <p:nvPicPr>
          <p:cNvPr id="237" name="Google Shape;237;p28"/>
          <p:cNvPicPr preferRelativeResize="0">
            <a:picLocks noGrp="1"/>
          </p:cNvPicPr>
          <p:nvPr>
            <p:ph idx="1"/>
          </p:nvPr>
        </p:nvPicPr>
        <p:blipFill rotWithShape="1">
          <a:blip r:embed="rId3">
            <a:alphaModFix/>
          </a:blip>
          <a:srcRect/>
          <a:stretch/>
        </p:blipFill>
        <p:spPr>
          <a:xfrm>
            <a:off x="3546763" y="1047690"/>
            <a:ext cx="8229600" cy="4629150"/>
          </a:xfrm>
          <a:prstGeom prst="rect">
            <a:avLst/>
          </a:prstGeom>
          <a:noFill/>
          <a:ln>
            <a:noFill/>
          </a:ln>
        </p:spPr>
      </p:pic>
      <p:sp>
        <p:nvSpPr>
          <p:cNvPr id="238" name="Google Shape;238;p28"/>
          <p:cNvSpPr/>
          <p:nvPr/>
        </p:nvSpPr>
        <p:spPr>
          <a:xfrm>
            <a:off x="5410200" y="6400800"/>
            <a:ext cx="5181600" cy="400110"/>
          </a:xfrm>
          <a:prstGeom prst="rect">
            <a:avLst/>
          </a:prstGeom>
          <a:noFill/>
          <a:ln>
            <a:noFill/>
          </a:ln>
        </p:spPr>
        <p:txBody>
          <a:bodyPr spcFirstLastPara="1" wrap="square" lIns="91425" tIns="45700" rIns="91425" bIns="45700" anchor="t" anchorCtr="0">
            <a:noAutofit/>
          </a:bodyPr>
          <a:lstStyle/>
          <a:p>
            <a:pPr algn="r" defTabSz="914400">
              <a:buClr>
                <a:srgbClr val="000000"/>
              </a:buClr>
            </a:pPr>
            <a:r>
              <a:rPr lang="en-US" sz="1000" kern="0" dirty="0">
                <a:solidFill>
                  <a:srgbClr val="292934"/>
                </a:solidFill>
                <a:latin typeface="Arial"/>
                <a:ea typeface="Arial"/>
                <a:cs typeface="Arial"/>
                <a:sym typeface="Arial"/>
              </a:rPr>
              <a:t>Hans </a:t>
            </a:r>
            <a:r>
              <a:rPr lang="en-US" sz="1000" kern="0" dirty="0" err="1">
                <a:solidFill>
                  <a:srgbClr val="292934"/>
                </a:solidFill>
                <a:latin typeface="Arial"/>
                <a:ea typeface="Arial"/>
                <a:cs typeface="Arial"/>
                <a:sym typeface="Arial"/>
              </a:rPr>
              <a:t>Rosling’s</a:t>
            </a:r>
            <a:r>
              <a:rPr lang="en-US" sz="1000" kern="0" dirty="0">
                <a:solidFill>
                  <a:srgbClr val="292934"/>
                </a:solidFill>
                <a:latin typeface="Arial"/>
                <a:ea typeface="Arial"/>
                <a:cs typeface="Arial"/>
                <a:sym typeface="Arial"/>
              </a:rPr>
              <a:t> 200 Countries, 200 Years, 4 Minutes – The Joy of Stats – BBC Four</a:t>
            </a:r>
            <a:endParaRPr sz="1400" kern="0" dirty="0">
              <a:solidFill>
                <a:srgbClr val="000000"/>
              </a:solidFill>
              <a:latin typeface="Arial"/>
              <a:cs typeface="Arial"/>
              <a:sym typeface="Arial"/>
            </a:endParaRPr>
          </a:p>
          <a:p>
            <a:pPr algn="r" defTabSz="914400">
              <a:buClr>
                <a:srgbClr val="000000"/>
              </a:buClr>
            </a:pPr>
            <a:r>
              <a:rPr lang="en-US" sz="1000" kern="0" dirty="0">
                <a:solidFill>
                  <a:srgbClr val="292934"/>
                </a:solidFill>
                <a:latin typeface="Arial"/>
                <a:ea typeface="Arial"/>
                <a:cs typeface="Arial"/>
                <a:sym typeface="Arial"/>
              </a:rPr>
              <a:t>https://</a:t>
            </a:r>
            <a:r>
              <a:rPr lang="en-US" sz="1000" kern="0" dirty="0" err="1">
                <a:solidFill>
                  <a:srgbClr val="292934"/>
                </a:solidFill>
                <a:latin typeface="Arial"/>
                <a:ea typeface="Arial"/>
                <a:cs typeface="Arial"/>
                <a:sym typeface="Arial"/>
              </a:rPr>
              <a:t>www.youtube.com</a:t>
            </a:r>
            <a:r>
              <a:rPr lang="en-US" sz="1000" kern="0" dirty="0">
                <a:solidFill>
                  <a:srgbClr val="292934"/>
                </a:solidFill>
                <a:latin typeface="Arial"/>
                <a:ea typeface="Arial"/>
                <a:cs typeface="Arial"/>
                <a:sym typeface="Arial"/>
              </a:rPr>
              <a:t>/</a:t>
            </a:r>
            <a:r>
              <a:rPr lang="en-US" sz="1000" kern="0" dirty="0" err="1">
                <a:solidFill>
                  <a:srgbClr val="292934"/>
                </a:solidFill>
                <a:latin typeface="Arial"/>
                <a:ea typeface="Arial"/>
                <a:cs typeface="Arial"/>
                <a:sym typeface="Arial"/>
              </a:rPr>
              <a:t>watch?v</a:t>
            </a:r>
            <a:r>
              <a:rPr lang="en-US" sz="1000" kern="0" dirty="0">
                <a:solidFill>
                  <a:srgbClr val="292934"/>
                </a:solidFill>
                <a:latin typeface="Arial"/>
                <a:ea typeface="Arial"/>
                <a:cs typeface="Arial"/>
                <a:sym typeface="Arial"/>
              </a:rPr>
              <a:t>=</a:t>
            </a:r>
            <a:r>
              <a:rPr lang="en-US" sz="1000" kern="0" dirty="0" err="1">
                <a:solidFill>
                  <a:srgbClr val="292934"/>
                </a:solidFill>
                <a:latin typeface="Arial"/>
                <a:ea typeface="Arial"/>
                <a:cs typeface="Arial"/>
                <a:sym typeface="Arial"/>
              </a:rPr>
              <a:t>jbkSRLYSojo</a:t>
            </a:r>
            <a:endParaRPr sz="1000" kern="0" dirty="0">
              <a:solidFill>
                <a:srgbClr val="292934"/>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Intros </a:t>
            </a:r>
          </a:p>
          <a:p>
            <a:r>
              <a:rPr lang="en-US" sz="2400" dirty="0"/>
              <a:t>About this course</a:t>
            </a:r>
          </a:p>
          <a:p>
            <a:r>
              <a:rPr lang="en-US" sz="2400" dirty="0"/>
              <a:t>How is visualization useful?</a:t>
            </a:r>
          </a:p>
          <a:p>
            <a:r>
              <a:rPr lang="en-US" sz="2400" dirty="0"/>
              <a:t>What is data?</a:t>
            </a:r>
          </a:p>
          <a:p>
            <a:r>
              <a:rPr lang="en-US" sz="2400" dirty="0"/>
              <a:t>Structure of this course</a:t>
            </a:r>
          </a:p>
          <a:p>
            <a:endParaRPr lang="en-US" sz="2400" dirty="0"/>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p:nvPr>
        </p:nvSpPr>
        <p:spPr>
          <a:xfrm>
            <a:off x="114300" y="2054767"/>
            <a:ext cx="3193472" cy="2447961"/>
          </a:xfrm>
          <a:prstGeom prst="rect">
            <a:avLst/>
          </a:prstGeom>
          <a:noFill/>
          <a:ln>
            <a:noFill/>
          </a:ln>
        </p:spPr>
        <p:txBody>
          <a:bodyPr spcFirstLastPara="1" wrap="square" lIns="91425" tIns="45700" rIns="91425" bIns="45700" anchor="ctr" anchorCtr="0">
            <a:noAutofit/>
          </a:bodyPr>
          <a:lstStyle/>
          <a:p>
            <a:r>
              <a:rPr lang="en-US" dirty="0"/>
              <a:t>Visualization (def.)</a:t>
            </a:r>
            <a:endParaRPr dirty="0"/>
          </a:p>
        </p:txBody>
      </p:sp>
      <p:sp>
        <p:nvSpPr>
          <p:cNvPr id="245" name="Google Shape;245;p29" descr="http://b-i.forbesimg.com/louiscolumbus/files/2013/10/Analytics.png"/>
          <p:cNvSpPr/>
          <p:nvPr/>
        </p:nvSpPr>
        <p:spPr>
          <a:xfrm>
            <a:off x="1679576" y="-2041525"/>
            <a:ext cx="5838825" cy="4267200"/>
          </a:xfrm>
          <a:prstGeom prst="rect">
            <a:avLst/>
          </a:prstGeom>
          <a:noFill/>
          <a:ln>
            <a:noFill/>
          </a:ln>
        </p:spPr>
        <p:txBody>
          <a:bodyPr spcFirstLastPara="1" wrap="square" lIns="91425" tIns="45700" rIns="91425" bIns="45700" anchor="t" anchorCtr="0">
            <a:noAutofit/>
          </a:bodyPr>
          <a:lstStyle/>
          <a:p>
            <a:pPr defTabSz="914400">
              <a:buClr>
                <a:srgbClr val="000000"/>
              </a:buClr>
            </a:pPr>
            <a:endParaRPr kern="0">
              <a:solidFill>
                <a:srgbClr val="292934"/>
              </a:solidFill>
              <a:latin typeface="Arial"/>
              <a:ea typeface="Arial"/>
              <a:cs typeface="Arial"/>
              <a:sym typeface="Arial"/>
            </a:endParaRPr>
          </a:p>
        </p:txBody>
      </p:sp>
      <p:pic>
        <p:nvPicPr>
          <p:cNvPr id="246" name="Google Shape;246;p29" descr="Analytics.png"/>
          <p:cNvPicPr preferRelativeResize="0"/>
          <p:nvPr/>
        </p:nvPicPr>
        <p:blipFill rotWithShape="1">
          <a:blip r:embed="rId3">
            <a:alphaModFix/>
          </a:blip>
          <a:srcRect l="26471"/>
          <a:stretch/>
        </p:blipFill>
        <p:spPr>
          <a:xfrm>
            <a:off x="6546272" y="1596517"/>
            <a:ext cx="5145982" cy="3785616"/>
          </a:xfrm>
          <a:prstGeom prst="rect">
            <a:avLst/>
          </a:prstGeom>
          <a:noFill/>
          <a:ln w="9525" cap="flat" cmpd="sng">
            <a:solidFill>
              <a:srgbClr val="00539B"/>
            </a:solidFill>
            <a:prstDash val="solid"/>
            <a:round/>
            <a:headEnd type="none" w="sm" len="sm"/>
            <a:tailEnd type="none" w="sm" len="sm"/>
          </a:ln>
        </p:spPr>
      </p:pic>
      <p:sp>
        <p:nvSpPr>
          <p:cNvPr id="247" name="Google Shape;247;p29"/>
          <p:cNvSpPr txBox="1"/>
          <p:nvPr/>
        </p:nvSpPr>
        <p:spPr>
          <a:xfrm>
            <a:off x="3422072" y="2282317"/>
            <a:ext cx="2895600" cy="1295400"/>
          </a:xfrm>
          <a:prstGeom prst="rect">
            <a:avLst/>
          </a:prstGeom>
          <a:noFill/>
          <a:ln>
            <a:noFill/>
          </a:ln>
        </p:spPr>
        <p:txBody>
          <a:bodyPr spcFirstLastPara="1" wrap="square" lIns="91425" tIns="45700" rIns="91425" bIns="45700" anchor="t" anchorCtr="0">
            <a:noAutofit/>
          </a:bodyPr>
          <a:lstStyle/>
          <a:p>
            <a:pPr algn="ctr" defTabSz="914400">
              <a:buClr>
                <a:srgbClr val="292934"/>
              </a:buClr>
            </a:pPr>
            <a:r>
              <a:rPr lang="en-US" sz="2800" kern="0" dirty="0">
                <a:solidFill>
                  <a:srgbClr val="292934"/>
                </a:solidFill>
                <a:latin typeface="Arial"/>
                <a:ea typeface="Arial"/>
                <a:cs typeface="Arial"/>
                <a:sym typeface="Arial"/>
              </a:rPr>
              <a:t>Visual </a:t>
            </a:r>
            <a:r>
              <a:rPr lang="en-US" sz="2800" b="1" kern="0" dirty="0">
                <a:solidFill>
                  <a:srgbClr val="292934"/>
                </a:solidFill>
                <a:latin typeface="Arial"/>
                <a:ea typeface="Arial"/>
                <a:cs typeface="Arial"/>
                <a:sym typeface="Arial"/>
              </a:rPr>
              <a:t>representations</a:t>
            </a:r>
            <a:r>
              <a:rPr lang="en-US" sz="2800" kern="0" dirty="0">
                <a:solidFill>
                  <a:srgbClr val="292934"/>
                </a:solidFill>
                <a:latin typeface="Arial"/>
                <a:ea typeface="Arial"/>
                <a:cs typeface="Arial"/>
                <a:sym typeface="Arial"/>
              </a:rPr>
              <a:t> of data that reinforce human </a:t>
            </a:r>
            <a:r>
              <a:rPr lang="en-US" sz="2800" b="1" kern="0" dirty="0">
                <a:solidFill>
                  <a:srgbClr val="292934"/>
                </a:solidFill>
                <a:latin typeface="Arial"/>
                <a:ea typeface="Arial"/>
                <a:cs typeface="Arial"/>
                <a:sym typeface="Arial"/>
              </a:rPr>
              <a:t>cognition</a:t>
            </a:r>
            <a:endParaRPr sz="1400" kern="0" dirty="0">
              <a:solidFill>
                <a:srgbClr val="000000"/>
              </a:solidFill>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title"/>
          </p:nvPr>
        </p:nvSpPr>
        <p:spPr>
          <a:xfrm>
            <a:off x="235527" y="2424544"/>
            <a:ext cx="2923309" cy="2202873"/>
          </a:xfrm>
          <a:prstGeom prst="rect">
            <a:avLst/>
          </a:prstGeom>
          <a:noFill/>
          <a:ln>
            <a:noFill/>
          </a:ln>
        </p:spPr>
        <p:txBody>
          <a:bodyPr spcFirstLastPara="1" wrap="square" lIns="91425" tIns="45700" rIns="91425" bIns="45700" anchor="ctr" anchorCtr="0">
            <a:noAutofit/>
          </a:bodyPr>
          <a:lstStyle/>
          <a:p>
            <a:r>
              <a:rPr lang="en-US" dirty="0"/>
              <a:t>Wait… what is “data”?</a:t>
            </a:r>
            <a:endParaRPr dirty="0"/>
          </a:p>
        </p:txBody>
      </p:sp>
      <p:pic>
        <p:nvPicPr>
          <p:cNvPr id="253" name="Google Shape;253;p30" descr="Screen Shot 2015-09-14 at 2.02.42 PM.png"/>
          <p:cNvPicPr preferRelativeResize="0">
            <a:picLocks noGrp="1"/>
          </p:cNvPicPr>
          <p:nvPr>
            <p:ph idx="1"/>
          </p:nvPr>
        </p:nvPicPr>
        <p:blipFill rotWithShape="1">
          <a:blip r:embed="rId3">
            <a:alphaModFix/>
          </a:blip>
          <a:srcRect t="-9826" b="-9826"/>
          <a:stretch/>
        </p:blipFill>
        <p:spPr>
          <a:xfrm>
            <a:off x="3532909" y="872836"/>
            <a:ext cx="8229600" cy="487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title"/>
          </p:nvPr>
        </p:nvSpPr>
        <p:spPr>
          <a:xfrm>
            <a:off x="79669" y="2080918"/>
            <a:ext cx="3162300" cy="25880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
        <p:nvSpPr>
          <p:cNvPr id="259" name="Google Shape;259;p31"/>
          <p:cNvSpPr txBox="1">
            <a:spLocks noGrp="1"/>
          </p:cNvSpPr>
          <p:nvPr>
            <p:ph idx="1"/>
          </p:nvPr>
        </p:nvSpPr>
        <p:spPr>
          <a:xfrm>
            <a:off x="3546769" y="1032161"/>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Data is a set of </a:t>
            </a:r>
            <a:r>
              <a:rPr lang="en-US" sz="2400" i="1" dirty="0"/>
              <a:t>variables</a:t>
            </a:r>
            <a:r>
              <a:rPr lang="en-US" sz="2400" dirty="0"/>
              <a:t> that capture various aspects of the world:</a:t>
            </a: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marL="0" indent="0">
              <a:buNone/>
            </a:pPr>
            <a:endParaRPr sz="2400" dirty="0"/>
          </a:p>
        </p:txBody>
      </p:sp>
      <p:pic>
        <p:nvPicPr>
          <p:cNvPr id="260" name="Google Shape;260;p31"/>
          <p:cNvPicPr preferRelativeResize="0"/>
          <p:nvPr/>
        </p:nvPicPr>
        <p:blipFill rotWithShape="1">
          <a:blip r:embed="rId3">
            <a:alphaModFix/>
          </a:blip>
          <a:srcRect l="4095" r="4740"/>
          <a:stretch/>
        </p:blipFill>
        <p:spPr>
          <a:xfrm>
            <a:off x="4842169" y="1992867"/>
            <a:ext cx="5334000" cy="2925495"/>
          </a:xfrm>
          <a:prstGeom prst="rect">
            <a:avLst/>
          </a:prstGeom>
          <a:noFill/>
          <a:ln>
            <a:noFill/>
          </a:ln>
        </p:spPr>
      </p:pic>
      <p:sp>
        <p:nvSpPr>
          <p:cNvPr id="261" name="Google Shape;261;p31"/>
          <p:cNvSpPr txBox="1"/>
          <p:nvPr/>
        </p:nvSpPr>
        <p:spPr>
          <a:xfrm>
            <a:off x="5295920" y="5070762"/>
            <a:ext cx="201702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rates,</a:t>
            </a:r>
            <a:endParaRPr sz="2400" i="1" kern="0">
              <a:solidFill>
                <a:srgbClr val="292934"/>
              </a:solidFill>
              <a:latin typeface="Arial"/>
              <a:ea typeface="Arial"/>
              <a:cs typeface="Arial"/>
              <a:sym typeface="Arial"/>
            </a:endParaRPr>
          </a:p>
        </p:txBody>
      </p:sp>
      <p:sp>
        <p:nvSpPr>
          <p:cNvPr id="262" name="Google Shape;262;p31"/>
          <p:cNvSpPr txBox="1"/>
          <p:nvPr/>
        </p:nvSpPr>
        <p:spPr>
          <a:xfrm>
            <a:off x="7140588" y="5070762"/>
            <a:ext cx="3066288"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numbers,</a:t>
            </a:r>
            <a:endParaRPr sz="2400" i="1" kern="0">
              <a:solidFill>
                <a:srgbClr val="292934"/>
              </a:solidFill>
              <a:latin typeface="Arial"/>
              <a:ea typeface="Arial"/>
              <a:cs typeface="Arial"/>
              <a:sym typeface="Arial"/>
            </a:endParaRPr>
          </a:p>
        </p:txBody>
      </p:sp>
      <p:sp>
        <p:nvSpPr>
          <p:cNvPr id="263" name="Google Shape;263;p31"/>
          <p:cNvSpPr txBox="1"/>
          <p:nvPr/>
        </p:nvSpPr>
        <p:spPr>
          <a:xfrm>
            <a:off x="6003477" y="5451762"/>
            <a:ext cx="3220177"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public vs. private, etc.</a:t>
            </a:r>
            <a:endParaRPr sz="2400" i="1"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500"/>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2"/>
          <p:cNvPicPr preferRelativeResize="0"/>
          <p:nvPr/>
        </p:nvPicPr>
        <p:blipFill rotWithShape="1">
          <a:blip r:embed="rId3">
            <a:alphaModFix/>
          </a:blip>
          <a:srcRect t="16044" b="10517"/>
          <a:stretch/>
        </p:blipFill>
        <p:spPr>
          <a:xfrm>
            <a:off x="4739090" y="2022762"/>
            <a:ext cx="5340096" cy="2929227"/>
          </a:xfrm>
          <a:prstGeom prst="rect">
            <a:avLst/>
          </a:prstGeom>
          <a:noFill/>
          <a:ln w="9525"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71" name="Google Shape;271;p32"/>
          <p:cNvSpPr txBox="1">
            <a:spLocks noGrp="1"/>
          </p:cNvSpPr>
          <p:nvPr>
            <p:ph idx="1"/>
          </p:nvPr>
        </p:nvSpPr>
        <p:spPr>
          <a:xfrm>
            <a:off x="3449786" y="1032161"/>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A dataset also contains a set of </a:t>
            </a:r>
            <a:r>
              <a:rPr lang="en-US" sz="2400" i="1" dirty="0"/>
              <a:t>observations</a:t>
            </a:r>
            <a:r>
              <a:rPr lang="en-US" sz="2400" dirty="0"/>
              <a:t> (also called </a:t>
            </a:r>
            <a:r>
              <a:rPr lang="en-US" sz="2400" i="1" dirty="0"/>
              <a:t>records)</a:t>
            </a:r>
            <a:r>
              <a:rPr lang="en-US" sz="2400" dirty="0"/>
              <a:t> over these variables. For example:</a:t>
            </a:r>
            <a:endParaRPr sz="2400" dirty="0"/>
          </a:p>
          <a:p>
            <a:pPr marL="182880" indent="-53339">
              <a:buNone/>
            </a:pPr>
            <a:endParaRPr sz="2400" dirty="0"/>
          </a:p>
        </p:txBody>
      </p:sp>
      <p:sp>
        <p:nvSpPr>
          <p:cNvPr id="272" name="Google Shape;272;p32"/>
          <p:cNvSpPr txBox="1"/>
          <p:nvPr/>
        </p:nvSpPr>
        <p:spPr>
          <a:xfrm>
            <a:off x="4781264" y="5070762"/>
            <a:ext cx="263092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a:t>
            </a:r>
            <a:r>
              <a:rPr lang="en-US" sz="2400" kern="0">
                <a:solidFill>
                  <a:srgbClr val="292934"/>
                </a:solidFill>
                <a:latin typeface="Arial"/>
                <a:ea typeface="Arial"/>
                <a:cs typeface="Arial"/>
                <a:sym typeface="Arial"/>
              </a:rPr>
              <a:t>= $46,288</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73" name="Google Shape;273;p32"/>
          <p:cNvSpPr txBox="1"/>
          <p:nvPr/>
        </p:nvSpPr>
        <p:spPr>
          <a:xfrm>
            <a:off x="7166614" y="5070762"/>
            <a:ext cx="306497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 </a:t>
            </a:r>
            <a:r>
              <a:rPr lang="en-US" sz="2400" kern="0">
                <a:solidFill>
                  <a:srgbClr val="292934"/>
                </a:solidFill>
                <a:latin typeface="Arial"/>
                <a:ea typeface="Arial"/>
                <a:cs typeface="Arial"/>
                <a:sym typeface="Arial"/>
              </a:rPr>
              <a:t>2,563</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74" name="Google Shape;274;p32"/>
          <p:cNvSpPr txBox="1"/>
          <p:nvPr/>
        </p:nvSpPr>
        <p:spPr>
          <a:xfrm>
            <a:off x="6590726" y="5451762"/>
            <a:ext cx="185171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private, etc.</a:t>
            </a:r>
            <a:endParaRPr sz="2400" i="1" kern="0">
              <a:solidFill>
                <a:srgbClr val="292934"/>
              </a:solidFill>
              <a:latin typeface="Arial"/>
              <a:ea typeface="Arial"/>
              <a:cs typeface="Arial"/>
              <a:sym typeface="Arial"/>
            </a:endParaRPr>
          </a:p>
        </p:txBody>
      </p:sp>
      <p:sp>
        <p:nvSpPr>
          <p:cNvPr id="4" name="Google Shape;258;p31">
            <a:extLst>
              <a:ext uri="{FF2B5EF4-FFF2-40B4-BE49-F238E27FC236}">
                <a16:creationId xmlns:a16="http://schemas.microsoft.com/office/drawing/2014/main" id="{13556158-7149-57FB-3BBD-43891E106C55}"/>
              </a:ext>
            </a:extLst>
          </p:cNvPr>
          <p:cNvSpPr txBox="1">
            <a:spLocks noGrp="1"/>
          </p:cNvSpPr>
          <p:nvPr>
            <p:ph type="title"/>
          </p:nvPr>
        </p:nvSpPr>
        <p:spPr>
          <a:xfrm>
            <a:off x="79669" y="2080918"/>
            <a:ext cx="3162300" cy="25880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500"/>
                                        <p:tgtEl>
                                          <p:spTgt spid="269"/>
                                        </p:tgtEl>
                                      </p:cBhvr>
                                    </p:animEffect>
                                  </p:childTnLst>
                                </p:cTn>
                              </p:par>
                              <p:par>
                                <p:cTn id="8" presetID="10" presetClass="entr" presetSubtype="0"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fade">
                                      <p:cBhvr>
                                        <p:cTn id="10" dur="500"/>
                                        <p:tgtEl>
                                          <p:spTgt spid="272"/>
                                        </p:tgtEl>
                                      </p:cBhvr>
                                    </p:animEffect>
                                  </p:childTnLst>
                                </p:cTn>
                              </p:par>
                              <p:par>
                                <p:cTn id="11" presetID="10" presetClass="entr" presetSubtype="0" fill="hold" nodeType="with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fade">
                                      <p:cBhvr>
                                        <p:cTn id="13" dur="500"/>
                                        <p:tgtEl>
                                          <p:spTgt spid="273"/>
                                        </p:tgtEl>
                                      </p:cBhvr>
                                    </p:animEffect>
                                  </p:childTnLst>
                                </p:cTn>
                              </p:par>
                              <p:par>
                                <p:cTn id="14" presetID="10" presetClass="entr" presetSubtype="0" fill="hold" nodeType="with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3"/>
          <p:cNvPicPr preferRelativeResize="0"/>
          <p:nvPr/>
        </p:nvPicPr>
        <p:blipFill rotWithShape="1">
          <a:blip r:embed="rId3">
            <a:alphaModFix/>
          </a:blip>
          <a:srcRect b="17462"/>
          <a:stretch/>
        </p:blipFill>
        <p:spPr>
          <a:xfrm>
            <a:off x="4759041" y="1981196"/>
            <a:ext cx="5334000" cy="2932682"/>
          </a:xfrm>
          <a:prstGeom prst="rect">
            <a:avLst/>
          </a:prstGeom>
          <a:noFill/>
          <a:ln w="9525"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81" name="Google Shape;281;p33"/>
          <p:cNvSpPr txBox="1">
            <a:spLocks noGrp="1"/>
          </p:cNvSpPr>
          <p:nvPr>
            <p:ph idx="1"/>
          </p:nvPr>
        </p:nvSpPr>
        <p:spPr>
          <a:xfrm>
            <a:off x="3463641" y="990596"/>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A dataset also contains a set of </a:t>
            </a:r>
            <a:r>
              <a:rPr lang="en-US" sz="2400" i="1" dirty="0"/>
              <a:t>observations</a:t>
            </a:r>
            <a:r>
              <a:rPr lang="en-US" sz="2400" dirty="0"/>
              <a:t> (also called </a:t>
            </a:r>
            <a:r>
              <a:rPr lang="en-US" sz="2400" i="1" dirty="0"/>
              <a:t>records)</a:t>
            </a:r>
            <a:r>
              <a:rPr lang="en-US" sz="2400" dirty="0"/>
              <a:t> over these variables. For example:</a:t>
            </a:r>
            <a:endParaRPr sz="2400" dirty="0"/>
          </a:p>
          <a:p>
            <a:pPr marL="182880" indent="-53339">
              <a:buNone/>
            </a:pPr>
            <a:endParaRPr sz="2400" dirty="0"/>
          </a:p>
        </p:txBody>
      </p:sp>
      <p:sp>
        <p:nvSpPr>
          <p:cNvPr id="283" name="Google Shape;283;p33"/>
          <p:cNvSpPr txBox="1"/>
          <p:nvPr/>
        </p:nvSpPr>
        <p:spPr>
          <a:xfrm>
            <a:off x="4806539" y="5029197"/>
            <a:ext cx="2608080"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a:t>
            </a:r>
            <a:r>
              <a:rPr lang="en-US" sz="2400" kern="0">
                <a:solidFill>
                  <a:srgbClr val="292934"/>
                </a:solidFill>
                <a:latin typeface="Arial"/>
                <a:ea typeface="Arial"/>
                <a:cs typeface="Arial"/>
                <a:sym typeface="Arial"/>
              </a:rPr>
              <a:t>= $16,115</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84" name="Google Shape;284;p33"/>
          <p:cNvSpPr txBox="1"/>
          <p:nvPr/>
        </p:nvSpPr>
        <p:spPr>
          <a:xfrm>
            <a:off x="7256669" y="5029197"/>
            <a:ext cx="306497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 </a:t>
            </a:r>
            <a:r>
              <a:rPr lang="en-US" sz="2400" kern="0">
                <a:solidFill>
                  <a:srgbClr val="292934"/>
                </a:solidFill>
                <a:latin typeface="Arial"/>
                <a:ea typeface="Arial"/>
                <a:cs typeface="Arial"/>
                <a:sym typeface="Arial"/>
              </a:rPr>
              <a:t>28,635</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85" name="Google Shape;285;p33"/>
          <p:cNvSpPr txBox="1"/>
          <p:nvPr/>
        </p:nvSpPr>
        <p:spPr>
          <a:xfrm>
            <a:off x="6664394" y="5410197"/>
            <a:ext cx="1732089"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public, etc.</a:t>
            </a:r>
            <a:endParaRPr sz="2400" i="1" kern="0">
              <a:solidFill>
                <a:srgbClr val="292934"/>
              </a:solidFill>
              <a:latin typeface="Arial"/>
              <a:ea typeface="Arial"/>
              <a:cs typeface="Arial"/>
              <a:sym typeface="Arial"/>
            </a:endParaRPr>
          </a:p>
        </p:txBody>
      </p:sp>
      <p:pic>
        <p:nvPicPr>
          <p:cNvPr id="286" name="Google Shape;286;p33"/>
          <p:cNvPicPr preferRelativeResize="0"/>
          <p:nvPr/>
        </p:nvPicPr>
        <p:blipFill rotWithShape="1">
          <a:blip r:embed="rId4">
            <a:alphaModFix/>
          </a:blip>
          <a:srcRect/>
          <a:stretch/>
        </p:blipFill>
        <p:spPr>
          <a:xfrm>
            <a:off x="9254841" y="4038597"/>
            <a:ext cx="723900" cy="767425"/>
          </a:xfrm>
          <a:prstGeom prst="rect">
            <a:avLst/>
          </a:prstGeom>
          <a:noFill/>
          <a:ln w="38100" cap="sq" cmpd="sng">
            <a:solidFill>
              <a:schemeClr val="lt1"/>
            </a:solidFill>
            <a:prstDash val="solid"/>
            <a:miter lim="8000"/>
            <a:headEnd type="none" w="sm" len="sm"/>
            <a:tailEnd type="none" w="sm" len="sm"/>
          </a:ln>
        </p:spPr>
      </p:pic>
      <p:sp>
        <p:nvSpPr>
          <p:cNvPr id="4" name="Google Shape;258;p31">
            <a:extLst>
              <a:ext uri="{FF2B5EF4-FFF2-40B4-BE49-F238E27FC236}">
                <a16:creationId xmlns:a16="http://schemas.microsoft.com/office/drawing/2014/main" id="{15CE0B83-7082-99D1-E538-950F6C1B1552}"/>
              </a:ext>
            </a:extLst>
          </p:cNvPr>
          <p:cNvSpPr txBox="1">
            <a:spLocks/>
          </p:cNvSpPr>
          <p:nvPr/>
        </p:nvSpPr>
        <p:spPr>
          <a:xfrm>
            <a:off x="79669" y="2080918"/>
            <a:ext cx="3162300" cy="2588063"/>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Data: a definition</a:t>
            </a:r>
            <a:endParaRPr lang="en-US" dirty="0"/>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110838" y="2572114"/>
            <a:ext cx="3131126" cy="1792068"/>
          </a:xfrm>
          <a:prstGeom prst="rect">
            <a:avLst/>
          </a:prstGeom>
          <a:noFill/>
          <a:ln>
            <a:noFill/>
          </a:ln>
        </p:spPr>
        <p:txBody>
          <a:bodyPr spcFirstLastPara="1" wrap="square" lIns="91425" tIns="45700" rIns="91425" bIns="45700" anchor="ctr" anchorCtr="0">
            <a:noAutofit/>
          </a:bodyPr>
          <a:lstStyle/>
          <a:p>
            <a:r>
              <a:rPr lang="en-US" dirty="0"/>
              <a:t>One way to think about this:</a:t>
            </a:r>
            <a:endParaRPr dirty="0"/>
          </a:p>
        </p:txBody>
      </p:sp>
      <p:graphicFrame>
        <p:nvGraphicFramePr>
          <p:cNvPr id="292" name="Google Shape;292;p34"/>
          <p:cNvGraphicFramePr/>
          <p:nvPr>
            <p:extLst>
              <p:ext uri="{D42A27DB-BD31-4B8C-83A1-F6EECF244321}">
                <p14:modId xmlns:p14="http://schemas.microsoft.com/office/powerpoint/2010/main" val="1016959271"/>
              </p:ext>
            </p:extLst>
          </p:nvPr>
        </p:nvGraphicFramePr>
        <p:xfrm>
          <a:off x="4225638" y="1406234"/>
          <a:ext cx="7162825" cy="4312960"/>
        </p:xfrm>
        <a:graphic>
          <a:graphicData uri="http://schemas.openxmlformats.org/drawingml/2006/table">
            <a:tbl>
              <a:tblPr firstRow="1" bandRow="1" bandCol="1">
                <a:noFill/>
              </a:tblPr>
              <a:tblGrid>
                <a:gridCol w="1752600">
                  <a:extLst>
                    <a:ext uri="{9D8B030D-6E8A-4147-A177-3AD203B41FA5}">
                      <a16:colId xmlns:a16="http://schemas.microsoft.com/office/drawing/2014/main" val="20000"/>
                    </a:ext>
                  </a:extLst>
                </a:gridCol>
                <a:gridCol w="1234450">
                  <a:extLst>
                    <a:ext uri="{9D8B030D-6E8A-4147-A177-3AD203B41FA5}">
                      <a16:colId xmlns:a16="http://schemas.microsoft.com/office/drawing/2014/main" val="20001"/>
                    </a:ext>
                  </a:extLst>
                </a:gridCol>
                <a:gridCol w="1493525">
                  <a:extLst>
                    <a:ext uri="{9D8B030D-6E8A-4147-A177-3AD203B41FA5}">
                      <a16:colId xmlns:a16="http://schemas.microsoft.com/office/drawing/2014/main" val="20002"/>
                    </a:ext>
                  </a:extLst>
                </a:gridCol>
                <a:gridCol w="1493525">
                  <a:extLst>
                    <a:ext uri="{9D8B030D-6E8A-4147-A177-3AD203B41FA5}">
                      <a16:colId xmlns:a16="http://schemas.microsoft.com/office/drawing/2014/main" val="20003"/>
                    </a:ext>
                  </a:extLst>
                </a:gridCol>
                <a:gridCol w="1188725">
                  <a:extLst>
                    <a:ext uri="{9D8B030D-6E8A-4147-A177-3AD203B41FA5}">
                      <a16:colId xmlns:a16="http://schemas.microsoft.com/office/drawing/2014/main" val="20004"/>
                    </a:ext>
                  </a:extLst>
                </a:gridCol>
              </a:tblGrid>
              <a:tr h="584200">
                <a:tc>
                  <a:txBody>
                    <a:bodyPr/>
                    <a:lstStyle/>
                    <a:p>
                      <a:pPr marL="0" marR="0" lvl="0" indent="0" algn="l" rtl="0">
                        <a:spcBef>
                          <a:spcPts val="0"/>
                        </a:spcBef>
                        <a:spcAft>
                          <a:spcPts val="0"/>
                        </a:spcAft>
                        <a:buNone/>
                      </a:pPr>
                      <a:endParaRPr sz="1800" dirty="0"/>
                    </a:p>
                  </a:txBody>
                  <a:tcPr marL="0" marR="0" marT="0" marB="0">
                    <a:lnL w="9525" cap="flat" cmpd="sng">
                      <a:solidFill>
                        <a:srgbClr val="000000">
                          <a:alpha val="0"/>
                        </a:srgbClr>
                      </a:solidFill>
                      <a:prstDash val="solid"/>
                      <a:round/>
                      <a:headEnd type="none" w="sm" len="sm"/>
                      <a:tailEnd type="none" w="sm" len="sm"/>
                    </a:lnL>
                    <a:lnT w="9525" cap="flat" cmpd="sng">
                      <a:solidFill>
                        <a:srgbClr val="000000">
                          <a:alpha val="0"/>
                        </a:srgbClr>
                      </a:solidFill>
                      <a:prstDash val="solid"/>
                      <a:round/>
                      <a:headEnd type="none" w="sm" len="sm"/>
                      <a:tailEnd type="none" w="sm" len="sm"/>
                    </a:lnT>
                    <a:solidFill>
                      <a:schemeClr val="lt1"/>
                    </a:solidFill>
                  </a:tcPr>
                </a:tc>
                <a:tc>
                  <a:txBody>
                    <a:bodyPr/>
                    <a:lstStyle/>
                    <a:p>
                      <a:pPr marL="0" marR="0" lvl="0" indent="0" algn="ctr" rtl="0">
                        <a:spcBef>
                          <a:spcPts val="0"/>
                        </a:spcBef>
                        <a:spcAft>
                          <a:spcPts val="0"/>
                        </a:spcAft>
                        <a:buNone/>
                      </a:pPr>
                      <a:r>
                        <a:rPr lang="en-US" sz="1800"/>
                        <a:t>Tuition</a:t>
                      </a:r>
                      <a:endParaRPr sz="1800"/>
                    </a:p>
                  </a:txBody>
                  <a:tcPr marL="91450" marR="91450" marT="45725" marB="45725" anchor="ctr"/>
                </a:tc>
                <a:tc>
                  <a:txBody>
                    <a:bodyPr/>
                    <a:lstStyle/>
                    <a:p>
                      <a:pPr marL="0" marR="0" lvl="0" indent="0" algn="ctr" rtl="0">
                        <a:spcBef>
                          <a:spcPts val="0"/>
                        </a:spcBef>
                        <a:spcAft>
                          <a:spcPts val="0"/>
                        </a:spcAft>
                        <a:buNone/>
                      </a:pPr>
                      <a:r>
                        <a:rPr lang="en-US" sz="1800"/>
                        <a:t>Enrollment</a:t>
                      </a:r>
                      <a:endParaRPr sz="1800"/>
                    </a:p>
                  </a:txBody>
                  <a:tcPr marL="91450" marR="91450" marT="45725" marB="45725" anchor="ctr"/>
                </a:tc>
                <a:tc>
                  <a:txBody>
                    <a:bodyPr/>
                    <a:lstStyle/>
                    <a:p>
                      <a:pPr marL="0" marR="0" lvl="0" indent="0" algn="ctr" rtl="0">
                        <a:spcBef>
                          <a:spcPts val="0"/>
                        </a:spcBef>
                        <a:spcAft>
                          <a:spcPts val="0"/>
                        </a:spcAft>
                        <a:buNone/>
                      </a:pPr>
                      <a:r>
                        <a:rPr lang="en-US" sz="1800"/>
                        <a:t>Public vs. Private</a:t>
                      </a:r>
                      <a:endParaRPr sz="1800"/>
                    </a:p>
                  </a:txBody>
                  <a:tcPr marL="91450" marR="91450" marT="45725" marB="45725" anchor="ctr"/>
                </a:tc>
                <a:tc>
                  <a:txBody>
                    <a:bodyPr/>
                    <a:lstStyle/>
                    <a:p>
                      <a:pPr marL="0" marR="0" lvl="0" indent="0" algn="ctr" rtl="0">
                        <a:spcBef>
                          <a:spcPts val="0"/>
                        </a:spcBef>
                        <a:spcAft>
                          <a:spcPts val="0"/>
                        </a:spcAft>
                        <a:buNone/>
                      </a:pPr>
                      <a:r>
                        <a:rPr lang="en-US" sz="1800"/>
                        <a:t>…</a:t>
                      </a:r>
                      <a:endParaRPr sz="1800"/>
                    </a:p>
                  </a:txBody>
                  <a:tcPr marL="91450" marR="91450" marT="45725" marB="45725" anchor="ctr"/>
                </a:tc>
                <a:extLst>
                  <a:ext uri="{0D108BD9-81ED-4DB2-BD59-A6C34878D82A}">
                    <a16:rowId xmlns:a16="http://schemas.microsoft.com/office/drawing/2014/main" val="10000"/>
                  </a:ext>
                </a:extLst>
              </a:tr>
              <a:tr h="584200">
                <a:tc>
                  <a:txBody>
                    <a:bodyPr/>
                    <a:lstStyle/>
                    <a:p>
                      <a:pPr marL="0" marR="0" lvl="0" indent="0" algn="ctr" rtl="0">
                        <a:spcBef>
                          <a:spcPts val="0"/>
                        </a:spcBef>
                        <a:spcAft>
                          <a:spcPts val="0"/>
                        </a:spcAft>
                        <a:buNone/>
                      </a:pPr>
                      <a:r>
                        <a:rPr lang="en-US" sz="1800"/>
                        <a:t>Smith </a:t>
                      </a:r>
                      <a:endParaRPr/>
                    </a:p>
                    <a:p>
                      <a:pPr marL="0" marR="0" lvl="0" indent="0" algn="ctr" rtl="0">
                        <a:spcBef>
                          <a:spcPts val="0"/>
                        </a:spcBef>
                        <a:spcAft>
                          <a:spcPts val="0"/>
                        </a:spcAft>
                        <a:buNone/>
                      </a:pPr>
                      <a:r>
                        <a:rPr lang="en-US" sz="1800"/>
                        <a:t>College</a:t>
                      </a:r>
                      <a:endParaRPr sz="1800"/>
                    </a:p>
                  </a:txBody>
                  <a:tcPr marL="91450" marR="91450" marT="45725" marB="45725"/>
                </a:tc>
                <a:tc>
                  <a:txBody>
                    <a:bodyPr/>
                    <a:lstStyle/>
                    <a:p>
                      <a:pPr marL="0" marR="0" lvl="0" indent="0" algn="ctr" rtl="0">
                        <a:spcBef>
                          <a:spcPts val="0"/>
                        </a:spcBef>
                        <a:spcAft>
                          <a:spcPts val="0"/>
                        </a:spcAft>
                        <a:buNone/>
                      </a:pPr>
                      <a:r>
                        <a:rPr lang="en-US" sz="1800"/>
                        <a:t>$46,288</a:t>
                      </a:r>
                      <a:endParaRPr sz="1800"/>
                    </a:p>
                  </a:txBody>
                  <a:tcPr marL="91450" marR="91450" marT="45725" marB="45725" anchor="ctr"/>
                </a:tc>
                <a:tc>
                  <a:txBody>
                    <a:bodyPr/>
                    <a:lstStyle/>
                    <a:p>
                      <a:pPr marL="0" marR="0" lvl="0" indent="0" algn="ctr" rtl="0">
                        <a:spcBef>
                          <a:spcPts val="0"/>
                        </a:spcBef>
                        <a:spcAft>
                          <a:spcPts val="0"/>
                        </a:spcAft>
                        <a:buNone/>
                      </a:pPr>
                      <a:r>
                        <a:rPr lang="en-US" sz="1800"/>
                        <a:t>2,563</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1"/>
                  </a:ext>
                </a:extLst>
              </a:tr>
              <a:tr h="584200">
                <a:tc>
                  <a:txBody>
                    <a:bodyPr/>
                    <a:lstStyle/>
                    <a:p>
                      <a:pPr marL="0" marR="0" lvl="0" indent="0" algn="ctr" rtl="0">
                        <a:spcBef>
                          <a:spcPts val="0"/>
                        </a:spcBef>
                        <a:spcAft>
                          <a:spcPts val="0"/>
                        </a:spcAft>
                        <a:buNone/>
                      </a:pPr>
                      <a:r>
                        <a:rPr lang="en-US" sz="1800"/>
                        <a:t>UMass Amherst</a:t>
                      </a:r>
                      <a:endParaRPr sz="1800"/>
                    </a:p>
                  </a:txBody>
                  <a:tcPr marL="91450" marR="91450" marT="45725" marB="45725">
                    <a:solidFill>
                      <a:srgbClr val="E8ECEA"/>
                    </a:solidFill>
                  </a:tcPr>
                </a:tc>
                <a:tc>
                  <a:txBody>
                    <a:bodyPr/>
                    <a:lstStyle/>
                    <a:p>
                      <a:pPr marL="0" marR="0" lvl="0" indent="0" algn="ctr" rtl="0">
                        <a:spcBef>
                          <a:spcPts val="0"/>
                        </a:spcBef>
                        <a:spcAft>
                          <a:spcPts val="0"/>
                        </a:spcAft>
                        <a:buNone/>
                      </a:pPr>
                      <a:r>
                        <a:rPr lang="en-US" sz="1800"/>
                        <a:t>$16,115</a:t>
                      </a:r>
                      <a:endParaRPr sz="1800"/>
                    </a:p>
                  </a:txBody>
                  <a:tcPr marL="91450" marR="91450" marT="45725" marB="45725" anchor="ctr">
                    <a:solidFill>
                      <a:srgbClr val="E8ECEA"/>
                    </a:solidFill>
                  </a:tcPr>
                </a:tc>
                <a:tc>
                  <a:txBody>
                    <a:bodyPr/>
                    <a:lstStyle/>
                    <a:p>
                      <a:pPr marL="0" marR="0" lvl="0" indent="0" algn="ctr" rtl="0">
                        <a:spcBef>
                          <a:spcPts val="0"/>
                        </a:spcBef>
                        <a:spcAft>
                          <a:spcPts val="0"/>
                        </a:spcAft>
                        <a:buNone/>
                      </a:pPr>
                      <a:r>
                        <a:rPr lang="en-US" sz="1800"/>
                        <a:t>28,635</a:t>
                      </a:r>
                      <a:endParaRPr sz="1800"/>
                    </a:p>
                  </a:txBody>
                  <a:tcPr marL="91450" marR="91450" marT="45725" marB="45725" anchor="ctr">
                    <a:solidFill>
                      <a:srgbClr val="E8ECEA"/>
                    </a:solidFill>
                  </a:tcPr>
                </a:tc>
                <a:tc>
                  <a:txBody>
                    <a:bodyPr/>
                    <a:lstStyle/>
                    <a:p>
                      <a:pPr marL="0" marR="0" lvl="0" indent="0" algn="ctr" rtl="0">
                        <a:spcBef>
                          <a:spcPts val="0"/>
                        </a:spcBef>
                        <a:spcAft>
                          <a:spcPts val="0"/>
                        </a:spcAft>
                        <a:buNone/>
                      </a:pPr>
                      <a:r>
                        <a:rPr lang="en-US" sz="1800"/>
                        <a:t>public</a:t>
                      </a:r>
                      <a:endParaRPr sz="1800"/>
                    </a:p>
                  </a:txBody>
                  <a:tcPr marL="91450" marR="91450" marT="45725" marB="45725" anchor="ctr">
                    <a:solidFill>
                      <a:srgbClr val="E8ECEA"/>
                    </a:solidFill>
                  </a:tcPr>
                </a:tc>
                <a:tc>
                  <a:txBody>
                    <a:bodyPr/>
                    <a:lstStyle/>
                    <a:p>
                      <a:pPr marL="0" marR="0" lvl="0" indent="0" algn="l" rtl="0">
                        <a:spcBef>
                          <a:spcPts val="0"/>
                        </a:spcBef>
                        <a:spcAft>
                          <a:spcPts val="0"/>
                        </a:spcAft>
                        <a:buNone/>
                      </a:pPr>
                      <a:endParaRPr sz="1800"/>
                    </a:p>
                  </a:txBody>
                  <a:tcPr marL="91450" marR="91450" marT="45725" marB="45725" anchor="ctr">
                    <a:solidFill>
                      <a:srgbClr val="E8ECEA"/>
                    </a:solidFill>
                  </a:tcPr>
                </a:tc>
                <a:extLst>
                  <a:ext uri="{0D108BD9-81ED-4DB2-BD59-A6C34878D82A}">
                    <a16:rowId xmlns:a16="http://schemas.microsoft.com/office/drawing/2014/main" val="10002"/>
                  </a:ext>
                </a:extLst>
              </a:tr>
              <a:tr h="584200">
                <a:tc>
                  <a:txBody>
                    <a:bodyPr/>
                    <a:lstStyle/>
                    <a:p>
                      <a:pPr marL="0" marR="0" lvl="0" indent="0" algn="ctr" rtl="0">
                        <a:spcBef>
                          <a:spcPts val="0"/>
                        </a:spcBef>
                        <a:spcAft>
                          <a:spcPts val="0"/>
                        </a:spcAft>
                        <a:buNone/>
                      </a:pPr>
                      <a:r>
                        <a:rPr lang="en-US" sz="1800"/>
                        <a:t>Hampshire College</a:t>
                      </a:r>
                      <a:endParaRPr sz="1800"/>
                    </a:p>
                  </a:txBody>
                  <a:tcPr marL="91450" marR="91450" marT="45725" marB="45725"/>
                </a:tc>
                <a:tc>
                  <a:txBody>
                    <a:bodyPr/>
                    <a:lstStyle/>
                    <a:p>
                      <a:pPr marL="0" marR="0" lvl="0" indent="0" algn="ctr" rtl="0">
                        <a:spcBef>
                          <a:spcPts val="0"/>
                        </a:spcBef>
                        <a:spcAft>
                          <a:spcPts val="0"/>
                        </a:spcAft>
                        <a:buNone/>
                      </a:pPr>
                      <a:r>
                        <a:rPr lang="en-US" sz="1800"/>
                        <a:t>$48,065</a:t>
                      </a:r>
                      <a:endParaRPr sz="1800"/>
                    </a:p>
                  </a:txBody>
                  <a:tcPr marL="91450" marR="91450" marT="45725" marB="45725" anchor="ctr"/>
                </a:tc>
                <a:tc>
                  <a:txBody>
                    <a:bodyPr/>
                    <a:lstStyle/>
                    <a:p>
                      <a:pPr marL="0" marR="0" lvl="0" indent="0" algn="ctr" rtl="0">
                        <a:spcBef>
                          <a:spcPts val="0"/>
                        </a:spcBef>
                        <a:spcAft>
                          <a:spcPts val="0"/>
                        </a:spcAft>
                        <a:buNone/>
                      </a:pPr>
                      <a:r>
                        <a:rPr lang="en-US" sz="1800"/>
                        <a:t>1,400</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3"/>
                  </a:ext>
                </a:extLst>
              </a:tr>
              <a:tr h="584200">
                <a:tc>
                  <a:txBody>
                    <a:bodyPr/>
                    <a:lstStyle/>
                    <a:p>
                      <a:pPr marL="0" marR="0" lvl="0" indent="0" algn="ctr" rtl="0">
                        <a:spcBef>
                          <a:spcPts val="0"/>
                        </a:spcBef>
                        <a:spcAft>
                          <a:spcPts val="0"/>
                        </a:spcAft>
                        <a:buNone/>
                      </a:pPr>
                      <a:r>
                        <a:rPr lang="en-US" sz="1800"/>
                        <a:t>Mount Holyoke College</a:t>
                      </a:r>
                      <a:endParaRPr sz="1800"/>
                    </a:p>
                  </a:txBody>
                  <a:tcPr marL="91450" marR="91450" marT="45725" marB="45725">
                    <a:solidFill>
                      <a:srgbClr val="E9ECEB"/>
                    </a:solidFill>
                  </a:tcPr>
                </a:tc>
                <a:tc>
                  <a:txBody>
                    <a:bodyPr/>
                    <a:lstStyle/>
                    <a:p>
                      <a:pPr marL="0" marR="0" lvl="0" indent="0" algn="ctr" rtl="0">
                        <a:spcBef>
                          <a:spcPts val="0"/>
                        </a:spcBef>
                        <a:spcAft>
                          <a:spcPts val="0"/>
                        </a:spcAft>
                        <a:buNone/>
                      </a:pPr>
                      <a:r>
                        <a:rPr lang="en-US" sz="1800"/>
                        <a:t>$43,886</a:t>
                      </a:r>
                      <a:endParaRPr sz="1800"/>
                    </a:p>
                  </a:txBody>
                  <a:tcPr marL="91450" marR="91450" marT="45725" marB="45725" anchor="ctr">
                    <a:solidFill>
                      <a:srgbClr val="E9ECEB"/>
                    </a:solidFill>
                  </a:tcPr>
                </a:tc>
                <a:tc>
                  <a:txBody>
                    <a:bodyPr/>
                    <a:lstStyle/>
                    <a:p>
                      <a:pPr marL="0" marR="0" lvl="0" indent="0" algn="ctr" rtl="0">
                        <a:spcBef>
                          <a:spcPts val="0"/>
                        </a:spcBef>
                        <a:spcAft>
                          <a:spcPts val="0"/>
                        </a:spcAft>
                        <a:buNone/>
                      </a:pPr>
                      <a:r>
                        <a:rPr lang="en-US" sz="1800"/>
                        <a:t>2,189</a:t>
                      </a:r>
                      <a:endParaRPr sz="1800"/>
                    </a:p>
                  </a:txBody>
                  <a:tcPr marL="91450" marR="91450" marT="45725" marB="45725" anchor="ctr">
                    <a:solidFill>
                      <a:srgbClr val="E9ECEB"/>
                    </a:solidFill>
                  </a:tcPr>
                </a:tc>
                <a:tc>
                  <a:txBody>
                    <a:bodyPr/>
                    <a:lstStyle/>
                    <a:p>
                      <a:pPr marL="0" marR="0" lvl="0" indent="0" algn="ctr" rtl="0">
                        <a:spcBef>
                          <a:spcPts val="0"/>
                        </a:spcBef>
                        <a:spcAft>
                          <a:spcPts val="0"/>
                        </a:spcAft>
                        <a:buNone/>
                      </a:pPr>
                      <a:r>
                        <a:rPr lang="en-US" sz="1800"/>
                        <a:t>private</a:t>
                      </a: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extLst>
                  <a:ext uri="{0D108BD9-81ED-4DB2-BD59-A6C34878D82A}">
                    <a16:rowId xmlns:a16="http://schemas.microsoft.com/office/drawing/2014/main" val="10004"/>
                  </a:ext>
                </a:extLst>
              </a:tr>
              <a:tr h="584200">
                <a:tc>
                  <a:txBody>
                    <a:bodyPr/>
                    <a:lstStyle/>
                    <a:p>
                      <a:pPr marL="0" marR="0" lvl="0" indent="0" algn="ctr" rtl="0">
                        <a:spcBef>
                          <a:spcPts val="0"/>
                        </a:spcBef>
                        <a:spcAft>
                          <a:spcPts val="0"/>
                        </a:spcAft>
                        <a:buNone/>
                      </a:pPr>
                      <a:r>
                        <a:rPr lang="en-US" sz="1800"/>
                        <a:t>Amherst College</a:t>
                      </a:r>
                      <a:endParaRPr sz="1800"/>
                    </a:p>
                  </a:txBody>
                  <a:tcPr marL="91450" marR="91450" marT="45725" marB="45725"/>
                </a:tc>
                <a:tc>
                  <a:txBody>
                    <a:bodyPr/>
                    <a:lstStyle/>
                    <a:p>
                      <a:pPr marL="0" marR="0" lvl="0" indent="0" algn="ctr" rtl="0">
                        <a:spcBef>
                          <a:spcPts val="0"/>
                        </a:spcBef>
                        <a:spcAft>
                          <a:spcPts val="0"/>
                        </a:spcAft>
                        <a:buNone/>
                      </a:pPr>
                      <a:r>
                        <a:rPr lang="en-US" sz="1800"/>
                        <a:t>$50,562</a:t>
                      </a:r>
                      <a:endParaRPr sz="1800"/>
                    </a:p>
                  </a:txBody>
                  <a:tcPr marL="91450" marR="91450" marT="45725" marB="45725" anchor="ctr"/>
                </a:tc>
                <a:tc>
                  <a:txBody>
                    <a:bodyPr/>
                    <a:lstStyle/>
                    <a:p>
                      <a:pPr marL="0" marR="0" lvl="0" indent="0" algn="ctr" rtl="0">
                        <a:spcBef>
                          <a:spcPts val="0"/>
                        </a:spcBef>
                        <a:spcAft>
                          <a:spcPts val="0"/>
                        </a:spcAft>
                        <a:buNone/>
                      </a:pPr>
                      <a:r>
                        <a:rPr lang="en-US" sz="1800"/>
                        <a:t>1,792</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5"/>
                  </a:ext>
                </a:extLst>
              </a:tr>
              <a:tr h="584200">
                <a:tc>
                  <a:txBody>
                    <a:bodyPr/>
                    <a:lstStyle/>
                    <a:p>
                      <a:pPr marL="0" marR="0" lvl="0" indent="0" algn="ctr" rtl="0">
                        <a:spcBef>
                          <a:spcPts val="0"/>
                        </a:spcBef>
                        <a:spcAft>
                          <a:spcPts val="0"/>
                        </a:spcAft>
                        <a:buNone/>
                      </a:pPr>
                      <a:r>
                        <a:rPr lang="en-US" sz="3200"/>
                        <a:t>⋮</a:t>
                      </a:r>
                      <a:endParaRPr sz="3200"/>
                    </a:p>
                  </a:txBody>
                  <a:tcPr marL="91450" marR="91450" marT="45725" marB="45725">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dirty="0"/>
                    </a:p>
                  </a:txBody>
                  <a:tcPr marL="91450" marR="91450" marT="45725" marB="45725" anchor="ctr">
                    <a:solidFill>
                      <a:srgbClr val="E9ECEB"/>
                    </a:solidFill>
                  </a:tcPr>
                </a:tc>
                <a:extLst>
                  <a:ext uri="{0D108BD9-81ED-4DB2-BD59-A6C34878D82A}">
                    <a16:rowId xmlns:a16="http://schemas.microsoft.com/office/drawing/2014/main" val="10006"/>
                  </a:ext>
                </a:extLst>
              </a:tr>
            </a:tbl>
          </a:graphicData>
        </a:graphic>
      </p:graphicFrame>
      <p:grpSp>
        <p:nvGrpSpPr>
          <p:cNvPr id="293" name="Google Shape;293;p34"/>
          <p:cNvGrpSpPr/>
          <p:nvPr/>
        </p:nvGrpSpPr>
        <p:grpSpPr>
          <a:xfrm>
            <a:off x="6511638" y="967322"/>
            <a:ext cx="4343400" cy="362712"/>
            <a:chOff x="3352800" y="1161288"/>
            <a:chExt cx="4343400" cy="362712"/>
          </a:xfrm>
        </p:grpSpPr>
        <p:sp>
          <p:nvSpPr>
            <p:cNvPr id="294" name="Google Shape;294;p34"/>
            <p:cNvSpPr/>
            <p:nvPr/>
          </p:nvSpPr>
          <p:spPr>
            <a:xfrm rot="-5400000">
              <a:off x="5448300" y="-723900"/>
              <a:ext cx="152400" cy="4343400"/>
            </a:xfrm>
            <a:prstGeom prst="rightBracket">
              <a:avLst>
                <a:gd name="adj" fmla="val 8333"/>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kern="0">
                <a:solidFill>
                  <a:srgbClr val="292934"/>
                </a:solidFill>
                <a:latin typeface="Arial"/>
                <a:ea typeface="Arial"/>
                <a:cs typeface="Arial"/>
                <a:sym typeface="Arial"/>
              </a:endParaRPr>
            </a:p>
          </p:txBody>
        </p:sp>
        <p:sp>
          <p:nvSpPr>
            <p:cNvPr id="295" name="Google Shape;295;p34"/>
            <p:cNvSpPr/>
            <p:nvPr/>
          </p:nvSpPr>
          <p:spPr>
            <a:xfrm>
              <a:off x="4724400" y="1161288"/>
              <a:ext cx="1524000" cy="362712"/>
            </a:xfrm>
            <a:prstGeom prst="rect">
              <a:avLst/>
            </a:prstGeom>
            <a:solidFill>
              <a:schemeClr val="lt1"/>
            </a:solidFill>
            <a:ln>
              <a:noFill/>
            </a:ln>
          </p:spPr>
          <p:txBody>
            <a:bodyPr spcFirstLastPara="1" wrap="square" lIns="91425" tIns="45700" rIns="91425" bIns="45700" anchor="ctr" anchorCtr="0">
              <a:noAutofit/>
            </a:bodyPr>
            <a:lstStyle/>
            <a:p>
              <a:pPr algn="ctr" defTabSz="914400">
                <a:buClr>
                  <a:srgbClr val="000000"/>
                </a:buClr>
              </a:pPr>
              <a:r>
                <a:rPr lang="en-US" b="1" kern="0">
                  <a:solidFill>
                    <a:srgbClr val="D2533C"/>
                  </a:solidFill>
                  <a:latin typeface="Arial"/>
                  <a:ea typeface="Arial"/>
                  <a:cs typeface="Arial"/>
                  <a:sym typeface="Arial"/>
                </a:rPr>
                <a:t>VARIABLES</a:t>
              </a:r>
              <a:endParaRPr b="1" kern="0">
                <a:solidFill>
                  <a:srgbClr val="D2533C"/>
                </a:solidFill>
                <a:latin typeface="Arial"/>
                <a:ea typeface="Arial"/>
                <a:cs typeface="Arial"/>
                <a:sym typeface="Arial"/>
              </a:endParaRPr>
            </a:p>
          </p:txBody>
        </p:sp>
      </p:grpSp>
      <p:grpSp>
        <p:nvGrpSpPr>
          <p:cNvPr id="296" name="Google Shape;296;p34"/>
          <p:cNvGrpSpPr/>
          <p:nvPr/>
        </p:nvGrpSpPr>
        <p:grpSpPr>
          <a:xfrm rot="-5400000">
            <a:off x="2206338" y="3577934"/>
            <a:ext cx="3429000" cy="609600"/>
            <a:chOff x="3962400" y="1237488"/>
            <a:chExt cx="3429000" cy="304800"/>
          </a:xfrm>
        </p:grpSpPr>
        <p:sp>
          <p:nvSpPr>
            <p:cNvPr id="297" name="Google Shape;297;p34"/>
            <p:cNvSpPr/>
            <p:nvPr/>
          </p:nvSpPr>
          <p:spPr>
            <a:xfrm rot="-5400000">
              <a:off x="5654041" y="-271273"/>
              <a:ext cx="45719" cy="3429000"/>
            </a:xfrm>
            <a:prstGeom prst="rightBracket">
              <a:avLst>
                <a:gd name="adj" fmla="val 8333"/>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kern="0">
                <a:solidFill>
                  <a:srgbClr val="292934"/>
                </a:solidFill>
                <a:latin typeface="Arial"/>
                <a:ea typeface="Arial"/>
                <a:cs typeface="Arial"/>
                <a:sym typeface="Arial"/>
              </a:endParaRPr>
            </a:p>
          </p:txBody>
        </p:sp>
        <p:sp>
          <p:nvSpPr>
            <p:cNvPr id="298" name="Google Shape;298;p34"/>
            <p:cNvSpPr/>
            <p:nvPr/>
          </p:nvSpPr>
          <p:spPr>
            <a:xfrm>
              <a:off x="4648200" y="1237488"/>
              <a:ext cx="2057400" cy="304800"/>
            </a:xfrm>
            <a:prstGeom prst="rect">
              <a:avLst/>
            </a:prstGeom>
            <a:solidFill>
              <a:schemeClr val="lt1"/>
            </a:solidFill>
            <a:ln>
              <a:noFill/>
            </a:ln>
          </p:spPr>
          <p:txBody>
            <a:bodyPr spcFirstLastPara="1" wrap="square" lIns="91425" tIns="45700" rIns="91425" bIns="45700" anchor="ctr" anchorCtr="0">
              <a:noAutofit/>
            </a:bodyPr>
            <a:lstStyle/>
            <a:p>
              <a:pPr algn="ctr" defTabSz="914400">
                <a:buClr>
                  <a:srgbClr val="000000"/>
                </a:buClr>
              </a:pPr>
              <a:r>
                <a:rPr lang="en-US" b="1" kern="0">
                  <a:solidFill>
                    <a:srgbClr val="D2533C"/>
                  </a:solidFill>
                  <a:latin typeface="Arial"/>
                  <a:ea typeface="Arial"/>
                  <a:cs typeface="Arial"/>
                  <a:sym typeface="Arial"/>
                </a:rPr>
                <a:t>OBSERVATIONS</a:t>
              </a:r>
              <a:endParaRPr b="1" kern="0">
                <a:solidFill>
                  <a:srgbClr val="D2533C"/>
                </a:solidFill>
                <a:latin typeface="Arial"/>
                <a:ea typeface="Arial"/>
                <a:cs typeface="Arial"/>
                <a:sym typeface="Arial"/>
              </a:endParaRPr>
            </a:p>
          </p:txBody>
        </p:sp>
      </p:grpSp>
      <p:sp>
        <p:nvSpPr>
          <p:cNvPr id="2" name="Rounded Rectangular Callout 1">
            <a:extLst>
              <a:ext uri="{FF2B5EF4-FFF2-40B4-BE49-F238E27FC236}">
                <a16:creationId xmlns:a16="http://schemas.microsoft.com/office/drawing/2014/main" id="{4CB18CA4-B65C-6035-380C-85259A2781F1}"/>
              </a:ext>
            </a:extLst>
          </p:cNvPr>
          <p:cNvSpPr/>
          <p:nvPr/>
        </p:nvSpPr>
        <p:spPr>
          <a:xfrm>
            <a:off x="3616037" y="159563"/>
            <a:ext cx="4799215" cy="731560"/>
          </a:xfrm>
          <a:prstGeom prst="wedgeRoundRectCallout">
            <a:avLst>
              <a:gd name="adj1" fmla="val 38999"/>
              <a:gd name="adj2" fmla="val 76949"/>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Also called: Attributes,  Dimensions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101553" y="2276198"/>
            <a:ext cx="3184017" cy="2240383"/>
          </a:xfrm>
          <a:prstGeom prst="rect">
            <a:avLst/>
          </a:prstGeom>
          <a:noFill/>
          <a:ln>
            <a:noFill/>
          </a:ln>
        </p:spPr>
        <p:txBody>
          <a:bodyPr spcFirstLastPara="1" wrap="square" lIns="91425" tIns="45700" rIns="91425" bIns="45700" anchor="ctr" anchorCtr="0">
            <a:noAutofit/>
          </a:bodyPr>
          <a:lstStyle/>
          <a:p>
            <a:r>
              <a:rPr lang="en-US" dirty="0"/>
              <a:t>Another way to think about this</a:t>
            </a:r>
            <a:endParaRPr dirty="0"/>
          </a:p>
        </p:txBody>
      </p:sp>
      <p:pic>
        <p:nvPicPr>
          <p:cNvPr id="316" name="Google Shape;316;p36"/>
          <p:cNvPicPr preferRelativeResize="0"/>
          <p:nvPr/>
        </p:nvPicPr>
        <p:blipFill rotWithShape="1">
          <a:blip r:embed="rId3">
            <a:alphaModFix/>
          </a:blip>
          <a:srcRect/>
          <a:stretch/>
        </p:blipFill>
        <p:spPr>
          <a:xfrm>
            <a:off x="7897091" y="1115287"/>
            <a:ext cx="4125985" cy="4315883"/>
          </a:xfrm>
          <a:prstGeom prst="rect">
            <a:avLst/>
          </a:prstGeom>
          <a:noFill/>
          <a:ln>
            <a:noFill/>
          </a:ln>
        </p:spPr>
      </p:pic>
      <p:pic>
        <p:nvPicPr>
          <p:cNvPr id="317" name="Google Shape;317;p36"/>
          <p:cNvPicPr preferRelativeResize="0"/>
          <p:nvPr/>
        </p:nvPicPr>
        <p:blipFill rotWithShape="1">
          <a:blip r:embed="rId4">
            <a:alphaModFix/>
          </a:blip>
          <a:srcRect/>
          <a:stretch/>
        </p:blipFill>
        <p:spPr>
          <a:xfrm>
            <a:off x="3401291" y="1039086"/>
            <a:ext cx="3093229" cy="5257800"/>
          </a:xfrm>
          <a:prstGeom prst="rect">
            <a:avLst/>
          </a:prstGeom>
          <a:noFill/>
          <a:ln>
            <a:noFill/>
          </a:ln>
        </p:spPr>
      </p:pic>
      <p:grpSp>
        <p:nvGrpSpPr>
          <p:cNvPr id="318" name="Google Shape;318;p36"/>
          <p:cNvGrpSpPr/>
          <p:nvPr/>
        </p:nvGrpSpPr>
        <p:grpSpPr>
          <a:xfrm>
            <a:off x="4905739" y="526754"/>
            <a:ext cx="3618135" cy="1225800"/>
            <a:chOff x="1733048" y="859268"/>
            <a:chExt cx="3618135" cy="1225800"/>
          </a:xfrm>
        </p:grpSpPr>
        <p:sp>
          <p:nvSpPr>
            <p:cNvPr id="319" name="Google Shape;319;p36"/>
            <p:cNvSpPr/>
            <p:nvPr/>
          </p:nvSpPr>
          <p:spPr>
            <a:xfrm rot="2866789">
              <a:off x="4056229" y="1357908"/>
              <a:ext cx="1447808" cy="228520"/>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0" name="Google Shape;320;p36"/>
            <p:cNvSpPr/>
            <p:nvPr/>
          </p:nvSpPr>
          <p:spPr>
            <a:xfrm rot="9121369">
              <a:off x="1701811" y="1231755"/>
              <a:ext cx="1453573" cy="22868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1" name="Google Shape;321;p36"/>
            <p:cNvSpPr txBox="1"/>
            <p:nvPr/>
          </p:nvSpPr>
          <p:spPr>
            <a:xfrm>
              <a:off x="2388350" y="964200"/>
              <a:ext cx="2392200" cy="7638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artist:</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Name, place/date of birth,</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date of death (if deceased)</a:t>
              </a:r>
              <a:endParaRPr sz="1400" kern="0">
                <a:solidFill>
                  <a:srgbClr val="292934"/>
                </a:solidFill>
                <a:latin typeface="Arial"/>
                <a:ea typeface="Arial"/>
                <a:cs typeface="Arial"/>
                <a:sym typeface="Arial"/>
              </a:endParaRPr>
            </a:p>
          </p:txBody>
        </p:sp>
      </p:grpSp>
      <p:grpSp>
        <p:nvGrpSpPr>
          <p:cNvPr id="322" name="Google Shape;322;p36"/>
          <p:cNvGrpSpPr/>
          <p:nvPr/>
        </p:nvGrpSpPr>
        <p:grpSpPr>
          <a:xfrm>
            <a:off x="5157448" y="1477287"/>
            <a:ext cx="3285091" cy="835727"/>
            <a:chOff x="2012836" y="1219203"/>
            <a:chExt cx="3285091" cy="835727"/>
          </a:xfrm>
        </p:grpSpPr>
        <p:sp>
          <p:nvSpPr>
            <p:cNvPr id="323" name="Google Shape;323;p36"/>
            <p:cNvSpPr/>
            <p:nvPr/>
          </p:nvSpPr>
          <p:spPr>
            <a:xfrm rot="1848289">
              <a:off x="4222334" y="1562411"/>
              <a:ext cx="1094285" cy="228437"/>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4" name="Google Shape;324;p36"/>
            <p:cNvSpPr/>
            <p:nvPr/>
          </p:nvSpPr>
          <p:spPr>
            <a:xfrm rot="9211904">
              <a:off x="2034697" y="1366864"/>
              <a:ext cx="555977" cy="228616"/>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5" name="Google Shape;325;p36"/>
            <p:cNvSpPr txBox="1"/>
            <p:nvPr/>
          </p:nvSpPr>
          <p:spPr>
            <a:xfrm>
              <a:off x="2391129" y="1219203"/>
              <a:ext cx="2437500" cy="5133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piece:</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Title, date, medium</a:t>
              </a:r>
              <a:endParaRPr sz="1400" kern="0">
                <a:solidFill>
                  <a:srgbClr val="292934"/>
                </a:solidFill>
                <a:latin typeface="Arial"/>
                <a:ea typeface="Arial"/>
                <a:cs typeface="Arial"/>
                <a:sym typeface="Arial"/>
              </a:endParaRPr>
            </a:p>
          </p:txBody>
        </p:sp>
      </p:grpSp>
      <p:grpSp>
        <p:nvGrpSpPr>
          <p:cNvPr id="326" name="Google Shape;326;p36"/>
          <p:cNvGrpSpPr/>
          <p:nvPr/>
        </p:nvGrpSpPr>
        <p:grpSpPr>
          <a:xfrm>
            <a:off x="5801338" y="3837384"/>
            <a:ext cx="2647864" cy="1241303"/>
            <a:chOff x="2548737" y="2286095"/>
            <a:chExt cx="2647864" cy="1241303"/>
          </a:xfrm>
        </p:grpSpPr>
        <p:sp>
          <p:nvSpPr>
            <p:cNvPr id="327" name="Google Shape;327;p36"/>
            <p:cNvSpPr/>
            <p:nvPr/>
          </p:nvSpPr>
          <p:spPr>
            <a:xfrm rot="-2135822">
              <a:off x="3817533" y="2838384"/>
              <a:ext cx="1447737" cy="228776"/>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8" name="Google Shape;328;p36"/>
            <p:cNvSpPr/>
            <p:nvPr/>
          </p:nvSpPr>
          <p:spPr>
            <a:xfrm rot="-8100000">
              <a:off x="2459804" y="2764406"/>
              <a:ext cx="1447589" cy="22867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9" name="Google Shape;329;p36"/>
            <p:cNvSpPr txBox="1"/>
            <p:nvPr/>
          </p:nvSpPr>
          <p:spPr>
            <a:xfrm>
              <a:off x="2548737" y="2819398"/>
              <a:ext cx="2137200" cy="708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Curated description and </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relevant contextual information</a:t>
              </a:r>
              <a:endParaRPr sz="1400" kern="0">
                <a:solidFill>
                  <a:srgbClr val="292934"/>
                </a:solidFill>
                <a:latin typeface="Arial"/>
                <a:ea typeface="Arial"/>
                <a:cs typeface="Arial"/>
                <a:sym typeface="Arial"/>
              </a:endParaRPr>
            </a:p>
          </p:txBody>
        </p:sp>
      </p:grpSp>
      <p:grpSp>
        <p:nvGrpSpPr>
          <p:cNvPr id="330" name="Google Shape;330;p36"/>
          <p:cNvGrpSpPr/>
          <p:nvPr/>
        </p:nvGrpSpPr>
        <p:grpSpPr>
          <a:xfrm>
            <a:off x="4945941" y="2697962"/>
            <a:ext cx="3500948" cy="2043825"/>
            <a:chOff x="1745775" y="2196036"/>
            <a:chExt cx="3500948" cy="2043825"/>
          </a:xfrm>
        </p:grpSpPr>
        <p:sp>
          <p:nvSpPr>
            <p:cNvPr id="331" name="Google Shape;331;p36"/>
            <p:cNvSpPr/>
            <p:nvPr/>
          </p:nvSpPr>
          <p:spPr>
            <a:xfrm rot="2641946">
              <a:off x="3731234" y="3462656"/>
              <a:ext cx="1670778" cy="228710"/>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32" name="Google Shape;332;p36"/>
            <p:cNvSpPr/>
            <p:nvPr/>
          </p:nvSpPr>
          <p:spPr>
            <a:xfrm rot="-8100000">
              <a:off x="1669307" y="2542347"/>
              <a:ext cx="1074237" cy="22867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33" name="Google Shape;333;p36"/>
            <p:cNvSpPr txBox="1"/>
            <p:nvPr/>
          </p:nvSpPr>
          <p:spPr>
            <a:xfrm>
              <a:off x="2260587" y="2550148"/>
              <a:ext cx="2870400" cy="597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donation:</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Name of donor, reference number</a:t>
              </a:r>
              <a:endParaRPr sz="1400" kern="0">
                <a:solidFill>
                  <a:srgbClr val="292934"/>
                </a:solidFill>
                <a:latin typeface="Arial"/>
                <a:ea typeface="Arial"/>
                <a:cs typeface="Arial"/>
                <a:sym typeface="Arial"/>
              </a:endParaRPr>
            </a:p>
          </p:txBody>
        </p:sp>
      </p:grpSp>
      <p:sp>
        <p:nvSpPr>
          <p:cNvPr id="334" name="Google Shape;334;p36"/>
          <p:cNvSpPr txBox="1"/>
          <p:nvPr/>
        </p:nvSpPr>
        <p:spPr>
          <a:xfrm>
            <a:off x="7211291" y="5687286"/>
            <a:ext cx="4838309" cy="707886"/>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sz="2000" kern="0">
                <a:solidFill>
                  <a:srgbClr val="292934"/>
                </a:solidFill>
                <a:latin typeface="Arial"/>
                <a:ea typeface="Arial"/>
                <a:cs typeface="Arial"/>
                <a:sym typeface="Arial"/>
              </a:rPr>
              <a:t>Kinds of information = variables</a:t>
            </a:r>
            <a:endParaRPr sz="1400" kern="0">
              <a:solidFill>
                <a:srgbClr val="000000"/>
              </a:solidFill>
              <a:latin typeface="Arial"/>
              <a:cs typeface="Arial"/>
              <a:sym typeface="Arial"/>
            </a:endParaRPr>
          </a:p>
          <a:p>
            <a:pPr defTabSz="914400">
              <a:buClr>
                <a:srgbClr val="000000"/>
              </a:buClr>
            </a:pPr>
            <a:r>
              <a:rPr lang="en-US" sz="2000" kern="0">
                <a:solidFill>
                  <a:srgbClr val="292934"/>
                </a:solidFill>
                <a:latin typeface="Arial"/>
                <a:ea typeface="Arial"/>
                <a:cs typeface="Arial"/>
                <a:sym typeface="Arial"/>
              </a:rPr>
              <a:t>Actual text on the placard = observations</a:t>
            </a:r>
            <a:endParaRPr sz="2000"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3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32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32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33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p:cNvSpPr txBox="1">
            <a:spLocks noGrp="1"/>
          </p:cNvSpPr>
          <p:nvPr>
            <p:ph type="title"/>
          </p:nvPr>
        </p:nvSpPr>
        <p:spPr>
          <a:xfrm>
            <a:off x="249382" y="2279072"/>
            <a:ext cx="2867891" cy="22513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
        <p:nvSpPr>
          <p:cNvPr id="340" name="Google Shape;340;p37"/>
          <p:cNvSpPr txBox="1">
            <a:spLocks noGrp="1"/>
          </p:cNvSpPr>
          <p:nvPr>
            <p:ph idx="1"/>
          </p:nvPr>
        </p:nvSpPr>
        <p:spPr>
          <a:xfrm>
            <a:off x="3491346" y="990600"/>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Each variable may be either </a:t>
            </a:r>
            <a:r>
              <a:rPr lang="en-US" sz="2400" i="1" dirty="0"/>
              <a:t>independent</a:t>
            </a:r>
            <a:r>
              <a:rPr lang="en-US" sz="2400" dirty="0"/>
              <a:t> or </a:t>
            </a:r>
            <a:r>
              <a:rPr lang="en-US" sz="2400" i="1" dirty="0"/>
              <a:t>dependent</a:t>
            </a:r>
            <a:r>
              <a:rPr lang="en-US" sz="2400" dirty="0"/>
              <a:t>:</a:t>
            </a:r>
            <a:endParaRPr sz="2400" dirty="0"/>
          </a:p>
          <a:p>
            <a:pPr marL="857250" lvl="1" indent="-355600">
              <a:buNone/>
            </a:pPr>
            <a:endParaRPr sz="2400" dirty="0"/>
          </a:p>
          <a:p>
            <a:pPr marL="468630" indent="-354330">
              <a:spcBef>
                <a:spcPts val="400"/>
              </a:spcBef>
              <a:buSzPts val="1700"/>
            </a:pPr>
            <a:r>
              <a:rPr lang="en-US" sz="2400" dirty="0"/>
              <a:t>An </a:t>
            </a:r>
            <a:r>
              <a:rPr lang="en-US" sz="2400" i="1" dirty="0"/>
              <a:t>independent variable </a:t>
            </a:r>
            <a:r>
              <a:rPr lang="en-US" sz="2400" dirty="0"/>
              <a:t>is not controlled or affected by another variable (e.g., time in a time-series dataset)</a:t>
            </a:r>
            <a:endParaRPr sz="2400" dirty="0"/>
          </a:p>
          <a:p>
            <a:pPr marL="857250" lvl="1" indent="-355600">
              <a:buNone/>
            </a:pPr>
            <a:endParaRPr sz="2400" dirty="0"/>
          </a:p>
          <a:p>
            <a:pPr marL="468630" indent="-354330">
              <a:spcBef>
                <a:spcPts val="400"/>
              </a:spcBef>
              <a:buSzPts val="1700"/>
            </a:pPr>
            <a:r>
              <a:rPr lang="en-US" sz="2400" dirty="0"/>
              <a:t>A </a:t>
            </a:r>
            <a:r>
              <a:rPr lang="en-US" sz="2400" i="1" dirty="0"/>
              <a:t>dependent variable</a:t>
            </a:r>
            <a:r>
              <a:rPr lang="en-US" sz="2400" dirty="0"/>
              <a:t> is affected by a variation in one or more associated independent variables (e.g., temperature in a region)</a:t>
            </a:r>
            <a:endParaRPr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txBox="1">
            <a:spLocks noGrp="1"/>
          </p:cNvSpPr>
          <p:nvPr>
            <p:ph type="title"/>
          </p:nvPr>
        </p:nvSpPr>
        <p:spPr>
          <a:xfrm>
            <a:off x="152400" y="2385217"/>
            <a:ext cx="3186545" cy="1494055"/>
          </a:xfrm>
          <a:prstGeom prst="rect">
            <a:avLst/>
          </a:prstGeom>
          <a:noFill/>
          <a:ln>
            <a:noFill/>
          </a:ln>
        </p:spPr>
        <p:txBody>
          <a:bodyPr spcFirstLastPara="1" wrap="square" lIns="91425" tIns="45700" rIns="91425" bIns="45700" anchor="ctr" anchorCtr="0">
            <a:noAutofit/>
          </a:bodyPr>
          <a:lstStyle/>
          <a:p>
            <a:r>
              <a:rPr lang="en-US" dirty="0"/>
              <a:t>Basic data types</a:t>
            </a:r>
            <a:endParaRPr dirty="0"/>
          </a:p>
        </p:txBody>
      </p:sp>
      <p:sp>
        <p:nvSpPr>
          <p:cNvPr id="346" name="Google Shape;346;p38"/>
          <p:cNvSpPr txBox="1">
            <a:spLocks noGrp="1"/>
          </p:cNvSpPr>
          <p:nvPr>
            <p:ph idx="1"/>
          </p:nvPr>
        </p:nvSpPr>
        <p:spPr>
          <a:xfrm>
            <a:off x="3449788" y="1142996"/>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Nominal</a:t>
            </a:r>
            <a:endParaRPr sz="2400" dirty="0"/>
          </a:p>
          <a:p>
            <a:pPr marL="182880" indent="-182880"/>
            <a:r>
              <a:rPr lang="en-US" sz="2400" dirty="0">
                <a:solidFill>
                  <a:srgbClr val="BFBFBF"/>
                </a:solidFill>
              </a:rPr>
              <a:t>Ordinal</a:t>
            </a:r>
            <a:endParaRPr sz="2400" dirty="0"/>
          </a:p>
          <a:p>
            <a:pPr marL="182880" indent="-182880"/>
            <a:r>
              <a:rPr lang="en-US" sz="2400" dirty="0">
                <a:solidFill>
                  <a:srgbClr val="BFBFBF"/>
                </a:solidFill>
              </a:rPr>
              <a:t>Scale / Quantitative</a:t>
            </a:r>
            <a:endParaRPr sz="2400" dirty="0"/>
          </a:p>
          <a:p>
            <a:pPr marL="742950" lvl="1" indent="-349250"/>
            <a:r>
              <a:rPr lang="en-US" sz="2400" dirty="0">
                <a:solidFill>
                  <a:srgbClr val="BFBFBF"/>
                </a:solidFill>
              </a:rPr>
              <a:t>Ratio</a:t>
            </a:r>
            <a:endParaRPr sz="2400" dirty="0"/>
          </a:p>
          <a:p>
            <a:pPr marL="742950" lvl="1" indent="-349250"/>
            <a:r>
              <a:rPr lang="en-US" sz="2400" dirty="0">
                <a:solidFill>
                  <a:srgbClr val="BFBFBF"/>
                </a:solidFill>
              </a:rPr>
              <a:t>Interval</a:t>
            </a:r>
            <a:endParaRPr sz="2400" dirty="0"/>
          </a:p>
        </p:txBody>
      </p:sp>
      <p:sp>
        <p:nvSpPr>
          <p:cNvPr id="347" name="Google Shape;347;p38"/>
          <p:cNvSpPr txBox="1"/>
          <p:nvPr/>
        </p:nvSpPr>
        <p:spPr>
          <a:xfrm>
            <a:off x="7259789" y="1137133"/>
            <a:ext cx="4554415" cy="4577862"/>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An </a:t>
            </a:r>
            <a:r>
              <a:rPr lang="en-US" sz="2400" kern="0">
                <a:solidFill>
                  <a:srgbClr val="D2533C"/>
                </a:solidFill>
                <a:latin typeface="Arial"/>
                <a:ea typeface="Arial"/>
                <a:cs typeface="Arial"/>
                <a:sym typeface="Arial"/>
              </a:rPr>
              <a:t>unordered</a:t>
            </a:r>
            <a:r>
              <a:rPr lang="en-US" sz="2400" kern="0">
                <a:solidFill>
                  <a:srgbClr val="292934"/>
                </a:solidFill>
                <a:latin typeface="Arial"/>
                <a:ea typeface="Arial"/>
                <a:cs typeface="Arial"/>
                <a:sym typeface="Arial"/>
              </a:rPr>
              <a:t> set		{…}</a:t>
            </a:r>
            <a:endParaRPr sz="24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of non-numeric values </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For example: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marL="288925" indent="-288925"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Categorical (finite) data</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{apple, orange, pear}</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{red, green, blue}</a:t>
            </a:r>
            <a:endParaRPr sz="1400" kern="0">
              <a:solidFill>
                <a:srgbClr val="000000"/>
              </a:solidFill>
              <a:latin typeface="Arial"/>
              <a:cs typeface="Arial"/>
              <a:sym typeface="Arial"/>
            </a:endParaRPr>
          </a:p>
          <a:p>
            <a:pPr marL="400050" lvl="1" indent="-6350" defTabSz="914400">
              <a:spcBef>
                <a:spcPts val="200"/>
              </a:spcBef>
              <a:buClr>
                <a:srgbClr val="292934"/>
              </a:buClr>
            </a:pPr>
            <a:endParaRPr sz="1000" kern="0">
              <a:solidFill>
                <a:srgbClr val="292934"/>
              </a:solidFill>
              <a:latin typeface="Arial"/>
              <a:ea typeface="Arial"/>
              <a:cs typeface="Arial"/>
              <a:sym typeface="Arial"/>
            </a:endParaRPr>
          </a:p>
          <a:p>
            <a:pPr marL="288925" indent="-288925"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Arbitrary (infinite) data</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{“12 Main St. Boston MA”, “45 Wall St. New York NY”, …}</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{“John Smith”, “Jane Doe”, …}</a:t>
            </a:r>
            <a:endParaRPr sz="1400" kern="0">
              <a:solidFill>
                <a:srgbClr val="000000"/>
              </a:solidFill>
              <a:latin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p:nvPr/>
        </p:nvSpPr>
        <p:spPr>
          <a:xfrm>
            <a:off x="7301348" y="1106145"/>
            <a:ext cx="4553712" cy="4577862"/>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An </a:t>
            </a:r>
            <a:r>
              <a:rPr lang="en-US" sz="2400" kern="0">
                <a:solidFill>
                  <a:srgbClr val="D2533C"/>
                </a:solidFill>
                <a:latin typeface="Arial"/>
                <a:ea typeface="Arial"/>
                <a:cs typeface="Arial"/>
                <a:sym typeface="Arial"/>
              </a:rPr>
              <a:t>ordered set 		</a:t>
            </a:r>
            <a:r>
              <a:rPr lang="en-US" sz="2400" kern="0">
                <a:solidFill>
                  <a:srgbClr val="292934"/>
                </a:solidFill>
                <a:latin typeface="Arial"/>
                <a:ea typeface="Arial"/>
                <a:cs typeface="Arial"/>
                <a:sym typeface="Arial"/>
              </a:rPr>
              <a:t>&lt;…&gt;</a:t>
            </a:r>
            <a:endParaRPr sz="2400" kern="0">
              <a:solidFill>
                <a:srgbClr val="D2533C"/>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(also known as a tuple)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For example: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Numeric: &lt;2, 4, 6, 8&gt;</a:t>
            </a:r>
            <a:endParaRPr sz="1400" kern="0">
              <a:solidFill>
                <a:srgbClr val="000000"/>
              </a:solidFill>
              <a:latin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Binary:    &lt;0, 1&gt;</a:t>
            </a:r>
            <a:endParaRPr sz="1400" kern="0">
              <a:solidFill>
                <a:srgbClr val="000000"/>
              </a:solidFill>
              <a:latin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Non-numeric: </a:t>
            </a:r>
            <a:endParaRPr sz="2400" kern="0">
              <a:solidFill>
                <a:srgbClr val="292934"/>
              </a:solidFill>
              <a:latin typeface="Arial"/>
              <a:ea typeface="Arial"/>
              <a:cs typeface="Arial"/>
              <a:sym typeface="Arial"/>
            </a:endParaRPr>
          </a:p>
          <a:p>
            <a:pPr algn="ctr" defTabSz="914400">
              <a:spcBef>
                <a:spcPts val="480"/>
              </a:spcBef>
              <a:buClr>
                <a:srgbClr val="292934"/>
              </a:buClr>
            </a:pPr>
            <a:r>
              <a:rPr lang="en-US" sz="2400" kern="0">
                <a:solidFill>
                  <a:srgbClr val="292934"/>
                </a:solidFill>
                <a:latin typeface="Arial"/>
                <a:ea typeface="Arial"/>
                <a:cs typeface="Arial"/>
                <a:sym typeface="Arial"/>
              </a:rPr>
              <a:t>&lt;G, PG, PG-13, R&gt;</a:t>
            </a:r>
            <a:endParaRPr sz="1400" kern="0">
              <a:solidFill>
                <a:srgbClr val="000000"/>
              </a:solidFill>
              <a:latin typeface="Arial"/>
              <a:cs typeface="Arial"/>
              <a:sym typeface="Arial"/>
            </a:endParaRPr>
          </a:p>
        </p:txBody>
      </p:sp>
      <p:sp>
        <p:nvSpPr>
          <p:cNvPr id="354" name="Google Shape;354;p39"/>
          <p:cNvSpPr txBox="1">
            <a:spLocks noGrp="1"/>
          </p:cNvSpPr>
          <p:nvPr>
            <p:ph idx="1"/>
          </p:nvPr>
        </p:nvSpPr>
        <p:spPr>
          <a:xfrm>
            <a:off x="3491347" y="1115290"/>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solidFill>
                  <a:srgbClr val="BFBFBF"/>
                </a:solidFill>
              </a:rPr>
              <a:t>Nominal</a:t>
            </a:r>
            <a:endParaRPr sz="2400" dirty="0"/>
          </a:p>
          <a:p>
            <a:pPr marL="182880" indent="-182880"/>
            <a:r>
              <a:rPr lang="en-US" sz="2400" dirty="0"/>
              <a:t>Ordinal</a:t>
            </a:r>
            <a:endParaRPr sz="2400" dirty="0"/>
          </a:p>
          <a:p>
            <a:pPr marL="182880" indent="-182880"/>
            <a:r>
              <a:rPr lang="en-US" sz="2400" dirty="0">
                <a:solidFill>
                  <a:srgbClr val="BFBFBF"/>
                </a:solidFill>
              </a:rPr>
              <a:t>Scale / Quantitative</a:t>
            </a:r>
            <a:endParaRPr sz="2400" dirty="0"/>
          </a:p>
          <a:p>
            <a:pPr marL="742950" lvl="1" indent="-349250"/>
            <a:r>
              <a:rPr lang="en-US" sz="2400" dirty="0">
                <a:solidFill>
                  <a:srgbClr val="BFBFBF"/>
                </a:solidFill>
              </a:rPr>
              <a:t>Ratio</a:t>
            </a:r>
            <a:endParaRPr sz="2400" dirty="0"/>
          </a:p>
          <a:p>
            <a:pPr marL="742950" lvl="1" indent="-349250"/>
            <a:r>
              <a:rPr lang="en-US" sz="2400" dirty="0">
                <a:solidFill>
                  <a:srgbClr val="BFBFBF"/>
                </a:solidFill>
              </a:rPr>
              <a:t>Interval</a:t>
            </a:r>
            <a:endParaRPr sz="2400" dirty="0">
              <a:solidFill>
                <a:srgbClr val="BFBFBF"/>
              </a:solidFill>
            </a:endParaRPr>
          </a:p>
        </p:txBody>
      </p:sp>
      <p:sp>
        <p:nvSpPr>
          <p:cNvPr id="4" name="Google Shape;345;p38">
            <a:extLst>
              <a:ext uri="{FF2B5EF4-FFF2-40B4-BE49-F238E27FC236}">
                <a16:creationId xmlns:a16="http://schemas.microsoft.com/office/drawing/2014/main" id="{B2C3E0D4-9113-1BB8-E42C-6547EA242396}"/>
              </a:ext>
            </a:extLst>
          </p:cNvPr>
          <p:cNvSpPr txBox="1">
            <a:spLocks noGrp="1"/>
          </p:cNvSpPr>
          <p:nvPr>
            <p:ph type="title"/>
          </p:nvPr>
        </p:nvSpPr>
        <p:spPr>
          <a:xfrm>
            <a:off x="152400" y="2385217"/>
            <a:ext cx="3186545" cy="1494055"/>
          </a:xfrm>
          <a:prstGeom prst="rect">
            <a:avLst/>
          </a:prstGeom>
          <a:noFill/>
          <a:ln>
            <a:noFill/>
          </a:ln>
        </p:spPr>
        <p:txBody>
          <a:bodyPr spcFirstLastPara="1" wrap="square" lIns="91425" tIns="45700" rIns="91425" bIns="45700" anchor="ctr" anchorCtr="0">
            <a:noAutofit/>
          </a:bodyPr>
          <a:lstStyle/>
          <a:p>
            <a:r>
              <a:rPr lang="en-US" dirty="0"/>
              <a:t>Basic data types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40"/>
          <p:cNvSpPr txBox="1">
            <a:spLocks noGrp="1"/>
          </p:cNvSpPr>
          <p:nvPr>
            <p:ph idx="1"/>
          </p:nvPr>
        </p:nvSpPr>
        <p:spPr>
          <a:xfrm>
            <a:off x="3491351" y="1101433"/>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solidFill>
                  <a:srgbClr val="BFBFBF"/>
                </a:solidFill>
              </a:rPr>
              <a:t>Nominal</a:t>
            </a:r>
            <a:endParaRPr sz="2400" dirty="0"/>
          </a:p>
          <a:p>
            <a:pPr marL="182880" indent="-182880"/>
            <a:r>
              <a:rPr lang="en-US" sz="2400" dirty="0">
                <a:solidFill>
                  <a:srgbClr val="BFBFBF"/>
                </a:solidFill>
              </a:rPr>
              <a:t>Ordinal</a:t>
            </a:r>
            <a:endParaRPr sz="2400" dirty="0"/>
          </a:p>
          <a:p>
            <a:pPr marL="182880" indent="-182880"/>
            <a:r>
              <a:rPr lang="en-US" sz="2400" dirty="0"/>
              <a:t>Scale / Quantitative</a:t>
            </a:r>
            <a:endParaRPr sz="2400" dirty="0"/>
          </a:p>
          <a:p>
            <a:pPr marL="742950" lvl="1" indent="-349250"/>
            <a:r>
              <a:rPr lang="en-US" sz="2400" dirty="0"/>
              <a:t>Ratio</a:t>
            </a:r>
            <a:endParaRPr sz="2400" dirty="0"/>
          </a:p>
          <a:p>
            <a:pPr marL="742950" lvl="1" indent="-349250"/>
            <a:r>
              <a:rPr lang="en-US" sz="2400" dirty="0"/>
              <a:t>Interval</a:t>
            </a:r>
            <a:endParaRPr sz="2400" dirty="0"/>
          </a:p>
          <a:p>
            <a:pPr indent="-327660">
              <a:buNone/>
            </a:pPr>
            <a:endParaRPr sz="2400" dirty="0"/>
          </a:p>
        </p:txBody>
      </p:sp>
      <p:sp>
        <p:nvSpPr>
          <p:cNvPr id="361" name="Google Shape;361;p40"/>
          <p:cNvSpPr txBox="1"/>
          <p:nvPr/>
        </p:nvSpPr>
        <p:spPr>
          <a:xfrm>
            <a:off x="7304399" y="1095571"/>
            <a:ext cx="4645152" cy="4525963"/>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 </a:t>
            </a:r>
            <a:r>
              <a:rPr lang="en-US" sz="2400" kern="0">
                <a:solidFill>
                  <a:srgbClr val="D2533C"/>
                </a:solidFill>
                <a:latin typeface="Arial"/>
                <a:ea typeface="Arial"/>
                <a:cs typeface="Arial"/>
                <a:sym typeface="Arial"/>
              </a:rPr>
              <a:t>numeric range		</a:t>
            </a:r>
            <a:r>
              <a:rPr lang="en-US" sz="2400" kern="0">
                <a:solidFill>
                  <a:srgbClr val="292934"/>
                </a:solidFill>
                <a:latin typeface="Arial"/>
                <a:ea typeface="Arial"/>
                <a:cs typeface="Arial"/>
                <a:sym typeface="Arial"/>
              </a:rPr>
              <a:t>[…]</a:t>
            </a:r>
            <a:endParaRPr sz="2400" kern="0">
              <a:solidFill>
                <a:srgbClr val="292934"/>
              </a:solidFill>
              <a:latin typeface="Arial"/>
              <a:ea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Ratios</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Distance from “absolute zero”</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Can be compared mathematically using division</a:t>
            </a:r>
            <a:endParaRPr sz="2000" kern="0">
              <a:solidFill>
                <a:srgbClr val="292934"/>
              </a:solidFill>
              <a:latin typeface="Arial"/>
              <a:ea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For example: height, weight</a:t>
            </a:r>
            <a:endParaRPr sz="1400" kern="0">
              <a:solidFill>
                <a:srgbClr val="000000"/>
              </a:solidFill>
              <a:latin typeface="Arial"/>
              <a:cs typeface="Arial"/>
              <a:sym typeface="Arial"/>
            </a:endParaRPr>
          </a:p>
          <a:p>
            <a:pPr marL="400050" lvl="1" indent="-6350"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Intervals</a:t>
            </a:r>
            <a:endParaRPr sz="2400" kern="0">
              <a:solidFill>
                <a:srgbClr val="292934"/>
              </a:solidFill>
              <a:latin typeface="Arial"/>
              <a:ea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Ordered numeric elements that can be mathematically manipulated, but cannot be compared as ratios</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E.g.: date, current time</a:t>
            </a:r>
            <a:endParaRPr sz="2000" kern="0">
              <a:solidFill>
                <a:srgbClr val="292934"/>
              </a:solidFill>
              <a:latin typeface="Arial"/>
              <a:ea typeface="Arial"/>
              <a:cs typeface="Arial"/>
              <a:sym typeface="Arial"/>
            </a:endParaRPr>
          </a:p>
        </p:txBody>
      </p:sp>
      <p:sp>
        <p:nvSpPr>
          <p:cNvPr id="4" name="Google Shape;345;p38">
            <a:extLst>
              <a:ext uri="{FF2B5EF4-FFF2-40B4-BE49-F238E27FC236}">
                <a16:creationId xmlns:a16="http://schemas.microsoft.com/office/drawing/2014/main" id="{1E48C075-18B2-B49A-F893-320A7FF7E01F}"/>
              </a:ext>
            </a:extLst>
          </p:cNvPr>
          <p:cNvSpPr txBox="1">
            <a:spLocks/>
          </p:cNvSpPr>
          <p:nvPr/>
        </p:nvSpPr>
        <p:spPr>
          <a:xfrm>
            <a:off x="152400" y="2385217"/>
            <a:ext cx="3186545" cy="1494055"/>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Basic data types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124691" y="2209799"/>
            <a:ext cx="3239109" cy="1821873"/>
          </a:xfrm>
          <a:prstGeom prst="rect">
            <a:avLst/>
          </a:prstGeom>
          <a:noFill/>
          <a:ln>
            <a:noFill/>
          </a:ln>
        </p:spPr>
        <p:txBody>
          <a:bodyPr spcFirstLastPara="1" wrap="square" lIns="91425" tIns="45700" rIns="91425" bIns="45700" anchor="ctr" anchorCtr="0">
            <a:noAutofit/>
          </a:bodyPr>
          <a:lstStyle/>
          <a:p>
            <a:r>
              <a:rPr lang="en-US" dirty="0"/>
              <a:t>Converting between basic data types</a:t>
            </a:r>
            <a:endParaRPr dirty="0"/>
          </a:p>
        </p:txBody>
      </p:sp>
      <p:sp>
        <p:nvSpPr>
          <p:cNvPr id="368" name="Google Shape;368;p41"/>
          <p:cNvSpPr txBox="1">
            <a:spLocks noGrp="1"/>
          </p:cNvSpPr>
          <p:nvPr>
            <p:ph idx="1"/>
          </p:nvPr>
        </p:nvSpPr>
        <p:spPr>
          <a:xfrm>
            <a:off x="3560622" y="1039091"/>
            <a:ext cx="8077200" cy="5070764"/>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Q → O	[0, 100] → &lt;F, D, C, B, A&gt;</a:t>
            </a:r>
            <a:endParaRPr sz="2400" dirty="0"/>
          </a:p>
          <a:p>
            <a:pPr marL="400050" lvl="1" indent="-6350">
              <a:spcBef>
                <a:spcPts val="200"/>
              </a:spcBef>
              <a:buNone/>
            </a:pPr>
            <a:endParaRPr sz="2400" dirty="0"/>
          </a:p>
          <a:p>
            <a:pPr marL="182880" indent="-182880"/>
            <a:r>
              <a:rPr lang="en-US" sz="2400" dirty="0"/>
              <a:t>O → N	&lt;F, D, C, B, A&gt; → {C, B, F, D, A}</a:t>
            </a:r>
            <a:endParaRPr sz="2400" dirty="0"/>
          </a:p>
          <a:p>
            <a:pPr marL="400050" lvl="1" indent="-6350">
              <a:spcBef>
                <a:spcPts val="200"/>
              </a:spcBef>
              <a:buNone/>
            </a:pPr>
            <a:endParaRPr sz="2400" dirty="0"/>
          </a:p>
          <a:p>
            <a:pPr marL="182880" indent="-182880"/>
            <a:r>
              <a:rPr lang="en-US" sz="2400" dirty="0"/>
              <a:t>N → O  	(??)</a:t>
            </a:r>
            <a:endParaRPr sz="2400" dirty="0"/>
          </a:p>
          <a:p>
            <a:pPr marL="742950" lvl="1" indent="-349250"/>
            <a:r>
              <a:rPr lang="en-US" sz="2400" dirty="0"/>
              <a:t>{John, Mike, Bob} → &lt;Bob, John, Mike&gt; ??</a:t>
            </a:r>
            <a:endParaRPr sz="2400" dirty="0"/>
          </a:p>
          <a:p>
            <a:pPr marL="742950" lvl="1" indent="-349250"/>
            <a:r>
              <a:rPr lang="en-US" sz="2400" dirty="0"/>
              <a:t>{red, green, blue} → &lt;blue, green, red&gt; ??</a:t>
            </a:r>
            <a:endParaRPr sz="2400" dirty="0"/>
          </a:p>
          <a:p>
            <a:pPr marL="400050" lvl="1" indent="-6350">
              <a:spcBef>
                <a:spcPts val="200"/>
              </a:spcBef>
              <a:buNone/>
            </a:pPr>
            <a:endParaRPr sz="2400" dirty="0"/>
          </a:p>
          <a:p>
            <a:pPr marL="182880" indent="-182880"/>
            <a:r>
              <a:rPr lang="en-US" sz="2400" dirty="0"/>
              <a:t>N</a:t>
            </a:r>
            <a:r>
              <a:rPr lang="en-US" sz="2400"/>
              <a:t> </a:t>
            </a:r>
            <a:r>
              <a:rPr lang="en-US" sz="2400" dirty="0"/>
              <a:t>→ Q  	(??)</a:t>
            </a:r>
            <a:endParaRPr sz="2400" dirty="0"/>
          </a:p>
          <a:p>
            <a:pPr marL="742950" lvl="1" indent="-349250"/>
            <a:r>
              <a:rPr lang="en-US" sz="2400" dirty="0"/>
              <a:t>Bob + John = ??</a:t>
            </a:r>
            <a:endParaRPr sz="2400" dirty="0"/>
          </a:p>
        </p:txBody>
      </p:sp>
      <p:sp>
        <p:nvSpPr>
          <p:cNvPr id="369" name="Google Shape;369;p41"/>
          <p:cNvSpPr txBox="1"/>
          <p:nvPr/>
        </p:nvSpPr>
        <p:spPr>
          <a:xfrm>
            <a:off x="3363800" y="6564150"/>
            <a:ext cx="7254300" cy="276900"/>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sz="1200" kern="0">
                <a:solidFill>
                  <a:srgbClr val="292934"/>
                </a:solidFill>
                <a:latin typeface="Arial"/>
                <a:ea typeface="Arial"/>
                <a:cs typeface="Arial"/>
                <a:sym typeface="Arial"/>
              </a:rPr>
              <a:t>Readings in Information Visualization: Using Vision To Think. Card, Mackinglay, Schneiderman, 1999</a:t>
            </a:r>
            <a:endParaRPr sz="1200"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180109" y="2611581"/>
            <a:ext cx="2951018" cy="1877292"/>
          </a:xfrm>
          <a:prstGeom prst="rect">
            <a:avLst/>
          </a:prstGeom>
          <a:noFill/>
          <a:ln>
            <a:noFill/>
          </a:ln>
        </p:spPr>
        <p:txBody>
          <a:bodyPr spcFirstLastPara="1" wrap="square" lIns="91425" tIns="45700" rIns="91425" bIns="45700" anchor="ctr" anchorCtr="0">
            <a:noAutofit/>
          </a:bodyPr>
          <a:lstStyle/>
          <a:p>
            <a:r>
              <a:rPr lang="en-US" dirty="0"/>
              <a:t>Basic operations</a:t>
            </a:r>
            <a:endParaRPr dirty="0"/>
          </a:p>
        </p:txBody>
      </p:sp>
      <p:sp>
        <p:nvSpPr>
          <p:cNvPr id="376" name="Google Shape;376;p42"/>
          <p:cNvSpPr txBox="1">
            <a:spLocks noGrp="1"/>
          </p:cNvSpPr>
          <p:nvPr>
            <p:ph idx="1"/>
          </p:nvPr>
        </p:nvSpPr>
        <p:spPr>
          <a:xfrm>
            <a:off x="3546764" y="990600"/>
            <a:ext cx="8229600" cy="4876800"/>
          </a:xfrm>
          <a:prstGeom prst="rect">
            <a:avLst/>
          </a:prstGeom>
          <a:noFill/>
          <a:ln>
            <a:noFill/>
          </a:ln>
        </p:spPr>
        <p:txBody>
          <a:bodyPr spcFirstLastPara="1" wrap="square" lIns="91425" tIns="45700" rIns="91425" bIns="45700" anchor="t" anchorCtr="0">
            <a:noAutofit/>
          </a:bodyPr>
          <a:lstStyle/>
          <a:p>
            <a:pPr marL="468630" indent="-354330">
              <a:spcBef>
                <a:spcPts val="0"/>
              </a:spcBef>
            </a:pPr>
            <a:r>
              <a:rPr lang="en-US" sz="2400" dirty="0"/>
              <a:t>Nominal (N)</a:t>
            </a:r>
            <a:endParaRPr sz="2400" dirty="0"/>
          </a:p>
          <a:p>
            <a:pPr marL="868680" lvl="1" indent="-347980"/>
            <a:r>
              <a:rPr lang="en-US" sz="2400" dirty="0"/>
              <a:t>Equality: = and ≠</a:t>
            </a:r>
            <a:endParaRPr sz="2400" dirty="0"/>
          </a:p>
          <a:p>
            <a:pPr marL="868680" lvl="1" indent="-347980"/>
            <a:r>
              <a:rPr lang="en-US" sz="2400" dirty="0"/>
              <a:t>Frequency: how often does </a:t>
            </a:r>
            <a:r>
              <a:rPr lang="en-US" sz="2400" i="1" dirty="0"/>
              <a:t>x</a:t>
            </a:r>
            <a:r>
              <a:rPr lang="en-US" sz="2400" dirty="0"/>
              <a:t> appear?</a:t>
            </a:r>
            <a:endParaRPr sz="2400" dirty="0"/>
          </a:p>
          <a:p>
            <a:pPr marL="537210" indent="-220344">
              <a:spcBef>
                <a:spcPts val="280"/>
              </a:spcBef>
              <a:buSzPts val="1190"/>
              <a:buNone/>
            </a:pPr>
            <a:endParaRPr sz="2400" dirty="0"/>
          </a:p>
          <a:p>
            <a:pPr marL="468630" indent="-354330"/>
            <a:r>
              <a:rPr lang="en-US" sz="2400" dirty="0"/>
              <a:t>Ordinal (O)</a:t>
            </a:r>
            <a:endParaRPr sz="2400" dirty="0"/>
          </a:p>
          <a:p>
            <a:pPr marL="868680" lvl="1" indent="-347980"/>
            <a:r>
              <a:rPr lang="en-US" sz="2400" dirty="0"/>
              <a:t>Relation to other points: &gt;, &lt;, ≥, ≤</a:t>
            </a:r>
            <a:endParaRPr sz="2400" dirty="0"/>
          </a:p>
          <a:p>
            <a:pPr marL="868680" lvl="1" indent="-347980"/>
            <a:r>
              <a:rPr lang="en-US" sz="2400" dirty="0"/>
              <a:t>Distribution: relative frequency</a:t>
            </a:r>
            <a:endParaRPr sz="2400" dirty="0"/>
          </a:p>
          <a:p>
            <a:pPr marL="537210" indent="-241934">
              <a:spcBef>
                <a:spcPts val="200"/>
              </a:spcBef>
              <a:buSzPts val="850"/>
              <a:buNone/>
            </a:pPr>
            <a:endParaRPr sz="2400" dirty="0"/>
          </a:p>
          <a:p>
            <a:pPr marL="468630" indent="-354330"/>
            <a:r>
              <a:rPr lang="en-US" sz="2400" dirty="0"/>
              <a:t>Quantitative (Q)</a:t>
            </a:r>
            <a:endParaRPr sz="2400" dirty="0"/>
          </a:p>
          <a:p>
            <a:pPr marL="868680" lvl="1" indent="-347980"/>
            <a:r>
              <a:rPr lang="en-US" sz="2400" dirty="0"/>
              <a:t>Other mathematical operations: (+, -, *, /, etc.)</a:t>
            </a:r>
            <a:endParaRPr sz="2400" dirty="0"/>
          </a:p>
          <a:p>
            <a:pPr marL="868680" lvl="1" indent="-347980"/>
            <a:r>
              <a:rPr lang="en-US" sz="2400" dirty="0"/>
              <a:t>Descriptive statistics: average, standard deviation, etc.</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3"/>
          <p:cNvSpPr txBox="1">
            <a:spLocks noGrp="1"/>
          </p:cNvSpPr>
          <p:nvPr>
            <p:ph type="title"/>
          </p:nvPr>
        </p:nvSpPr>
        <p:spPr>
          <a:xfrm>
            <a:off x="180109" y="2438399"/>
            <a:ext cx="3186546" cy="1745673"/>
          </a:xfrm>
          <a:prstGeom prst="rect">
            <a:avLst/>
          </a:prstGeom>
          <a:noFill/>
          <a:ln>
            <a:noFill/>
          </a:ln>
        </p:spPr>
        <p:txBody>
          <a:bodyPr spcFirstLastPara="1" wrap="square" lIns="91425" tIns="45700" rIns="91425" bIns="45700" anchor="ctr" anchorCtr="0">
            <a:noAutofit/>
          </a:bodyPr>
          <a:lstStyle/>
          <a:p>
            <a:r>
              <a:rPr lang="en-US" dirty="0"/>
              <a:t>Why is this important?</a:t>
            </a:r>
            <a:endParaRPr dirty="0"/>
          </a:p>
        </p:txBody>
      </p:sp>
      <p:sp>
        <p:nvSpPr>
          <p:cNvPr id="382" name="Google Shape;382;p43"/>
          <p:cNvSpPr txBox="1">
            <a:spLocks noGrp="1"/>
          </p:cNvSpPr>
          <p:nvPr>
            <p:ph idx="1"/>
          </p:nvPr>
        </p:nvSpPr>
        <p:spPr>
          <a:xfrm>
            <a:off x="3477491"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Data have dimensions</a:t>
            </a:r>
            <a:endParaRPr sz="2400" dirty="0"/>
          </a:p>
          <a:p>
            <a:pPr marL="0" indent="0">
              <a:spcBef>
                <a:spcPts val="200"/>
              </a:spcBef>
              <a:buNone/>
            </a:pPr>
            <a:endParaRPr sz="2400" dirty="0"/>
          </a:p>
          <a:p>
            <a:pPr marL="182880" indent="-182880"/>
            <a:r>
              <a:rPr lang="en-US" sz="2400" dirty="0"/>
              <a:t>Visualizations have dimensions, too</a:t>
            </a:r>
            <a:endParaRPr sz="2400" dirty="0"/>
          </a:p>
          <a:p>
            <a:pPr marL="0" indent="0">
              <a:spcBef>
                <a:spcPts val="200"/>
              </a:spcBef>
              <a:buNone/>
            </a:pPr>
            <a:endParaRPr sz="2400" dirty="0"/>
          </a:p>
          <a:p>
            <a:pPr marL="182880" indent="-182880"/>
            <a:r>
              <a:rPr lang="en-US" sz="2400" dirty="0"/>
              <a:t>To build visualizations, we need to </a:t>
            </a:r>
            <a:r>
              <a:rPr lang="en-US" sz="2400" b="1" dirty="0"/>
              <a:t>map</a:t>
            </a:r>
            <a:r>
              <a:rPr lang="en-US" sz="2400" dirty="0"/>
              <a:t> data dimensions to visual dimensions</a:t>
            </a:r>
            <a:endParaRPr sz="2400" b="1" dirty="0"/>
          </a:p>
        </p:txBody>
      </p:sp>
      <p:sp>
        <p:nvSpPr>
          <p:cNvPr id="2" name="Rounded Rectangular Callout 1">
            <a:extLst>
              <a:ext uri="{FF2B5EF4-FFF2-40B4-BE49-F238E27FC236}">
                <a16:creationId xmlns:a16="http://schemas.microsoft.com/office/drawing/2014/main" id="{56C4E64B-A43B-4C51-20F7-67068A4A81AC}"/>
              </a:ext>
            </a:extLst>
          </p:cNvPr>
          <p:cNvSpPr/>
          <p:nvPr/>
        </p:nvSpPr>
        <p:spPr>
          <a:xfrm>
            <a:off x="9254836" y="990600"/>
            <a:ext cx="1898073" cy="893618"/>
          </a:xfrm>
          <a:prstGeom prst="wedgeRoundRectCallout">
            <a:avLst>
              <a:gd name="adj1" fmla="val -93826"/>
              <a:gd name="adj2" fmla="val 62500"/>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Like what?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4"/>
          <p:cNvSpPr txBox="1">
            <a:spLocks noGrp="1"/>
          </p:cNvSpPr>
          <p:nvPr>
            <p:ph type="title"/>
          </p:nvPr>
        </p:nvSpPr>
        <p:spPr>
          <a:xfrm>
            <a:off x="193631" y="2154382"/>
            <a:ext cx="2909787" cy="2166864"/>
          </a:xfrm>
          <a:prstGeom prst="rect">
            <a:avLst/>
          </a:prstGeom>
          <a:noFill/>
          <a:ln>
            <a:noFill/>
          </a:ln>
        </p:spPr>
        <p:txBody>
          <a:bodyPr spcFirstLastPara="1" wrap="square" lIns="91425" tIns="45700" rIns="91425" bIns="45700" anchor="ctr" anchorCtr="0">
            <a:noAutofit/>
          </a:bodyPr>
          <a:lstStyle/>
          <a:p>
            <a:r>
              <a:rPr lang="en-US" dirty="0"/>
              <a:t>Key question for this course</a:t>
            </a:r>
            <a:endParaRPr dirty="0"/>
          </a:p>
        </p:txBody>
      </p:sp>
      <p:sp>
        <p:nvSpPr>
          <p:cNvPr id="388" name="Google Shape;388;p44"/>
          <p:cNvSpPr txBox="1">
            <a:spLocks noGrp="1"/>
          </p:cNvSpPr>
          <p:nvPr>
            <p:ph idx="1"/>
          </p:nvPr>
        </p:nvSpPr>
        <p:spPr>
          <a:xfrm>
            <a:off x="3540811" y="800100"/>
            <a:ext cx="8229600" cy="5257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Which </a:t>
            </a:r>
            <a:r>
              <a:rPr lang="en-US" sz="2400" b="1" dirty="0"/>
              <a:t>data dimension </a:t>
            </a:r>
            <a:r>
              <a:rPr lang="en-US" sz="2400" dirty="0"/>
              <a:t>should be mapped </a:t>
            </a:r>
            <a:endParaRPr sz="2400" dirty="0"/>
          </a:p>
          <a:p>
            <a:pPr marL="0" indent="0" algn="r">
              <a:buNone/>
            </a:pPr>
            <a:r>
              <a:rPr lang="en-US" sz="2400" dirty="0"/>
              <a:t>to which </a:t>
            </a:r>
            <a:r>
              <a:rPr lang="en-US" sz="2400" b="1" dirty="0"/>
              <a:t>visual dimension?</a:t>
            </a:r>
            <a:endParaRPr sz="2400" dirty="0"/>
          </a:p>
          <a:p>
            <a:pPr indent="-327660">
              <a:buNone/>
            </a:pPr>
            <a:endParaRPr sz="2400" dirty="0"/>
          </a:p>
          <a:p>
            <a:pPr indent="-327660">
              <a:buNone/>
            </a:pPr>
            <a:endParaRPr sz="2400" dirty="0"/>
          </a:p>
        </p:txBody>
      </p:sp>
      <p:grpSp>
        <p:nvGrpSpPr>
          <p:cNvPr id="389" name="Google Shape;389;p44"/>
          <p:cNvGrpSpPr/>
          <p:nvPr/>
        </p:nvGrpSpPr>
        <p:grpSpPr>
          <a:xfrm>
            <a:off x="4328879" y="1738746"/>
            <a:ext cx="6653463" cy="4038600"/>
            <a:chOff x="433137" y="1600200"/>
            <a:chExt cx="8482263" cy="5105400"/>
          </a:xfrm>
        </p:grpSpPr>
        <p:pic>
          <p:nvPicPr>
            <p:cNvPr id="390" name="Google Shape;390;p44"/>
            <p:cNvPicPr preferRelativeResize="0"/>
            <p:nvPr/>
          </p:nvPicPr>
          <p:blipFill rotWithShape="1">
            <a:blip r:embed="rId3">
              <a:alphaModFix/>
            </a:blip>
            <a:srcRect/>
            <a:stretch/>
          </p:blipFill>
          <p:spPr>
            <a:xfrm>
              <a:off x="685800" y="1600200"/>
              <a:ext cx="3945841" cy="2514601"/>
            </a:xfrm>
            <a:prstGeom prst="rect">
              <a:avLst/>
            </a:prstGeom>
            <a:noFill/>
            <a:ln>
              <a:noFill/>
            </a:ln>
          </p:spPr>
        </p:pic>
        <p:pic>
          <p:nvPicPr>
            <p:cNvPr id="391" name="Google Shape;391;p44"/>
            <p:cNvPicPr preferRelativeResize="0"/>
            <p:nvPr/>
          </p:nvPicPr>
          <p:blipFill rotWithShape="1">
            <a:blip r:embed="rId4">
              <a:alphaModFix/>
            </a:blip>
            <a:srcRect/>
            <a:stretch/>
          </p:blipFill>
          <p:spPr>
            <a:xfrm>
              <a:off x="4700337" y="1600200"/>
              <a:ext cx="4185201" cy="2514601"/>
            </a:xfrm>
            <a:prstGeom prst="rect">
              <a:avLst/>
            </a:prstGeom>
            <a:noFill/>
            <a:ln>
              <a:noFill/>
            </a:ln>
          </p:spPr>
        </p:pic>
        <p:pic>
          <p:nvPicPr>
            <p:cNvPr id="392" name="Google Shape;392;p44"/>
            <p:cNvPicPr preferRelativeResize="0"/>
            <p:nvPr/>
          </p:nvPicPr>
          <p:blipFill rotWithShape="1">
            <a:blip r:embed="rId5">
              <a:alphaModFix/>
            </a:blip>
            <a:srcRect/>
            <a:stretch/>
          </p:blipFill>
          <p:spPr>
            <a:xfrm>
              <a:off x="433137" y="4182029"/>
              <a:ext cx="4185201" cy="2514601"/>
            </a:xfrm>
            <a:prstGeom prst="rect">
              <a:avLst/>
            </a:prstGeom>
            <a:noFill/>
            <a:ln>
              <a:noFill/>
            </a:ln>
          </p:spPr>
        </p:pic>
        <p:pic>
          <p:nvPicPr>
            <p:cNvPr id="393" name="Google Shape;393;p44"/>
            <p:cNvPicPr preferRelativeResize="0"/>
            <p:nvPr/>
          </p:nvPicPr>
          <p:blipFill rotWithShape="1">
            <a:blip r:embed="rId6">
              <a:alphaModFix/>
            </a:blip>
            <a:srcRect/>
            <a:stretch/>
          </p:blipFill>
          <p:spPr>
            <a:xfrm>
              <a:off x="4700337" y="4173057"/>
              <a:ext cx="4215063" cy="2532543"/>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5"/>
          <p:cNvSpPr txBox="1">
            <a:spLocks noGrp="1"/>
          </p:cNvSpPr>
          <p:nvPr>
            <p:ph type="title"/>
          </p:nvPr>
        </p:nvSpPr>
        <p:spPr>
          <a:xfrm>
            <a:off x="234145" y="2446089"/>
            <a:ext cx="2917767" cy="1965821"/>
          </a:xfrm>
          <a:prstGeom prst="rect">
            <a:avLst/>
          </a:prstGeom>
          <a:noFill/>
          <a:ln>
            <a:noFill/>
          </a:ln>
        </p:spPr>
        <p:txBody>
          <a:bodyPr spcFirstLastPara="1" wrap="square" lIns="91425" tIns="45700" rIns="91425" bIns="45700" anchor="ctr" anchorCtr="0">
            <a:noAutofit/>
          </a:bodyPr>
          <a:lstStyle/>
          <a:p>
            <a:r>
              <a:rPr lang="en-US" dirty="0"/>
              <a:t>Answer: it depends</a:t>
            </a:r>
            <a:endParaRPr dirty="0"/>
          </a:p>
        </p:txBody>
      </p:sp>
      <p:pic>
        <p:nvPicPr>
          <p:cNvPr id="399" name="Google Shape;399;p45"/>
          <p:cNvPicPr preferRelativeResize="0"/>
          <p:nvPr/>
        </p:nvPicPr>
        <p:blipFill rotWithShape="1">
          <a:blip r:embed="rId3">
            <a:alphaModFix/>
          </a:blip>
          <a:srcRect/>
          <a:stretch/>
        </p:blipFill>
        <p:spPr>
          <a:xfrm>
            <a:off x="7682934" y="1646923"/>
            <a:ext cx="4308179" cy="3155286"/>
          </a:xfrm>
          <a:prstGeom prst="rect">
            <a:avLst/>
          </a:prstGeom>
          <a:noFill/>
          <a:ln>
            <a:noFill/>
          </a:ln>
        </p:spPr>
      </p:pic>
      <p:pic>
        <p:nvPicPr>
          <p:cNvPr id="400" name="Google Shape;400;p45"/>
          <p:cNvPicPr preferRelativeResize="0"/>
          <p:nvPr/>
        </p:nvPicPr>
        <p:blipFill rotWithShape="1">
          <a:blip r:embed="rId4">
            <a:alphaModFix/>
          </a:blip>
          <a:srcRect/>
          <a:stretch/>
        </p:blipFill>
        <p:spPr>
          <a:xfrm>
            <a:off x="3151912" y="1607125"/>
            <a:ext cx="4294676" cy="3213282"/>
          </a:xfrm>
          <a:prstGeom prst="rect">
            <a:avLst/>
          </a:prstGeom>
          <a:noFill/>
          <a:ln>
            <a:noFill/>
          </a:ln>
        </p:spPr>
      </p:pic>
      <p:sp>
        <p:nvSpPr>
          <p:cNvPr id="402" name="Google Shape;402;p45"/>
          <p:cNvSpPr txBox="1"/>
          <p:nvPr/>
        </p:nvSpPr>
        <p:spPr>
          <a:xfrm>
            <a:off x="8700654" y="4581973"/>
            <a:ext cx="3048000" cy="369332"/>
          </a:xfrm>
          <a:prstGeom prst="rect">
            <a:avLst/>
          </a:prstGeom>
          <a:solidFill>
            <a:schemeClr val="lt1"/>
          </a:solidFill>
          <a:ln>
            <a:noFill/>
          </a:ln>
        </p:spPr>
        <p:txBody>
          <a:bodyPr spcFirstLastPara="1" wrap="square" lIns="91425" tIns="45700" rIns="91425" bIns="45700" anchor="t" anchorCtr="0">
            <a:noAutofit/>
          </a:bodyPr>
          <a:lstStyle/>
          <a:p>
            <a:pPr defTabSz="914400">
              <a:buClr>
                <a:srgbClr val="000000"/>
              </a:buClr>
            </a:pPr>
            <a:r>
              <a:rPr lang="en-US" kern="0" dirty="0">
                <a:solidFill>
                  <a:srgbClr val="292934"/>
                </a:solidFill>
                <a:latin typeface="Arial"/>
                <a:ea typeface="Arial"/>
                <a:cs typeface="Arial"/>
                <a:sym typeface="Arial"/>
              </a:rPr>
              <a:t>Gymnastics       Basketball</a:t>
            </a:r>
            <a:endParaRPr kern="0" dirty="0">
              <a:solidFill>
                <a:srgbClr val="292934"/>
              </a:solidFill>
              <a:latin typeface="Arial"/>
              <a:ea typeface="Arial"/>
              <a:cs typeface="Arial"/>
              <a:sym typeface="Arial"/>
            </a:endParaRPr>
          </a:p>
        </p:txBody>
      </p:sp>
      <p:sp>
        <p:nvSpPr>
          <p:cNvPr id="403" name="Google Shape;403;p45"/>
          <p:cNvSpPr txBox="1"/>
          <p:nvPr/>
        </p:nvSpPr>
        <p:spPr>
          <a:xfrm>
            <a:off x="5375566" y="1237793"/>
            <a:ext cx="5105400" cy="369332"/>
          </a:xfrm>
          <a:prstGeom prst="rect">
            <a:avLst/>
          </a:prstGeom>
          <a:solidFill>
            <a:schemeClr val="lt1"/>
          </a:solidFill>
          <a:ln>
            <a:noFill/>
          </a:ln>
        </p:spPr>
        <p:txBody>
          <a:bodyPr spcFirstLastPara="1" wrap="square" lIns="91425" tIns="45700" rIns="91425" bIns="45700" anchor="t" anchorCtr="0">
            <a:noAutofit/>
          </a:bodyPr>
          <a:lstStyle/>
          <a:p>
            <a:pPr algn="ctr" defTabSz="914400">
              <a:buClr>
                <a:srgbClr val="000000"/>
              </a:buClr>
            </a:pPr>
            <a:r>
              <a:rPr lang="en-US" b="1" kern="0" dirty="0">
                <a:solidFill>
                  <a:srgbClr val="292934"/>
                </a:solidFill>
                <a:latin typeface="Arial"/>
                <a:ea typeface="Arial"/>
                <a:cs typeface="Arial"/>
                <a:sym typeface="Arial"/>
              </a:rPr>
              <a:t>Average Height for Youth Sports Participants</a:t>
            </a:r>
            <a:endParaRPr b="1" kern="0" dirty="0">
              <a:solidFill>
                <a:srgbClr val="292934"/>
              </a:solidFill>
              <a:latin typeface="Arial"/>
              <a:ea typeface="Arial"/>
              <a:cs typeface="Arial"/>
              <a:sym typeface="Arial"/>
            </a:endParaRPr>
          </a:p>
        </p:txBody>
      </p:sp>
      <p:sp>
        <p:nvSpPr>
          <p:cNvPr id="2" name="Google Shape;402;p45">
            <a:extLst>
              <a:ext uri="{FF2B5EF4-FFF2-40B4-BE49-F238E27FC236}">
                <a16:creationId xmlns:a16="http://schemas.microsoft.com/office/drawing/2014/main" id="{EFB8CA54-F798-7B3D-65CC-73747DA65224}"/>
              </a:ext>
            </a:extLst>
          </p:cNvPr>
          <p:cNvSpPr txBox="1"/>
          <p:nvPr/>
        </p:nvSpPr>
        <p:spPr>
          <a:xfrm>
            <a:off x="4126074" y="4581973"/>
            <a:ext cx="3048000" cy="369332"/>
          </a:xfrm>
          <a:prstGeom prst="rect">
            <a:avLst/>
          </a:prstGeom>
          <a:solidFill>
            <a:schemeClr val="lt1"/>
          </a:solidFill>
          <a:ln>
            <a:noFill/>
          </a:ln>
        </p:spPr>
        <p:txBody>
          <a:bodyPr spcFirstLastPara="1" wrap="square" lIns="91425" tIns="45700" rIns="91425" bIns="45700" anchor="t" anchorCtr="0">
            <a:noAutofit/>
          </a:bodyPr>
          <a:lstStyle/>
          <a:p>
            <a:pPr defTabSz="914400">
              <a:buClr>
                <a:srgbClr val="000000"/>
              </a:buClr>
            </a:pPr>
            <a:r>
              <a:rPr lang="en-US" kern="0" dirty="0">
                <a:solidFill>
                  <a:srgbClr val="292934"/>
                </a:solidFill>
                <a:latin typeface="Arial"/>
                <a:ea typeface="Arial"/>
                <a:cs typeface="Arial"/>
                <a:sym typeface="Arial"/>
              </a:rPr>
              <a:t>Gymnastics       Basketball</a:t>
            </a:r>
            <a:endParaRPr kern="0" dirty="0">
              <a:solidFill>
                <a:srgbClr val="292934"/>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6"/>
          <p:cNvSpPr txBox="1">
            <a:spLocks noGrp="1"/>
          </p:cNvSpPr>
          <p:nvPr>
            <p:ph type="title"/>
          </p:nvPr>
        </p:nvSpPr>
        <p:spPr>
          <a:xfrm>
            <a:off x="290945" y="2438400"/>
            <a:ext cx="3020291" cy="1939636"/>
          </a:xfrm>
          <a:prstGeom prst="rect">
            <a:avLst/>
          </a:prstGeom>
          <a:noFill/>
          <a:ln>
            <a:noFill/>
          </a:ln>
        </p:spPr>
        <p:txBody>
          <a:bodyPr spcFirstLastPara="1" wrap="square" lIns="91425" tIns="45700" rIns="91425" bIns="45700" anchor="ctr" anchorCtr="0">
            <a:noAutofit/>
          </a:bodyPr>
          <a:lstStyle/>
          <a:p>
            <a:r>
              <a:rPr lang="en-US" dirty="0"/>
              <a:t>What we’ll cover in this class</a:t>
            </a:r>
            <a:endParaRPr dirty="0"/>
          </a:p>
        </p:txBody>
      </p:sp>
      <p:sp>
        <p:nvSpPr>
          <p:cNvPr id="409" name="Google Shape;409;p46"/>
          <p:cNvSpPr txBox="1">
            <a:spLocks noGrp="1"/>
          </p:cNvSpPr>
          <p:nvPr>
            <p:ph idx="1"/>
          </p:nvPr>
        </p:nvSpPr>
        <p:spPr>
          <a:xfrm>
            <a:off x="3491347" y="768922"/>
            <a:ext cx="8229600" cy="533400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sz="2400" b="0" i="0" dirty="0">
                <a:solidFill>
                  <a:schemeClr val="tx1">
                    <a:lumMod val="90000"/>
                    <a:lumOff val="10000"/>
                  </a:schemeClr>
                </a:solidFill>
                <a:effectLst/>
              </a:rPr>
              <a:t>Introduction to data</a:t>
            </a:r>
          </a:p>
          <a:p>
            <a:pPr algn="l">
              <a:buFont typeface="Arial" panose="020B0604020202020204" pitchFamily="34" charset="0"/>
              <a:buChar char="•"/>
            </a:pPr>
            <a:r>
              <a:rPr lang="en-US" sz="2400" b="0" i="0" dirty="0">
                <a:solidFill>
                  <a:schemeClr val="tx1">
                    <a:lumMod val="90000"/>
                    <a:lumOff val="10000"/>
                  </a:schemeClr>
                </a:solidFill>
                <a:effectLst/>
              </a:rPr>
              <a:t>Data-visual mapping</a:t>
            </a:r>
          </a:p>
          <a:p>
            <a:pPr algn="l">
              <a:buFont typeface="Arial" panose="020B0604020202020204" pitchFamily="34" charset="0"/>
              <a:buChar char="•"/>
            </a:pPr>
            <a:r>
              <a:rPr lang="en-US" sz="2400" b="0" i="0" dirty="0">
                <a:solidFill>
                  <a:schemeClr val="tx1">
                    <a:lumMod val="90000"/>
                    <a:lumOff val="10000"/>
                  </a:schemeClr>
                </a:solidFill>
                <a:effectLst/>
              </a:rPr>
              <a:t>Introduction to perception</a:t>
            </a:r>
          </a:p>
          <a:p>
            <a:pPr algn="l">
              <a:buFont typeface="Arial" panose="020B0604020202020204" pitchFamily="34" charset="0"/>
              <a:buChar char="•"/>
            </a:pPr>
            <a:r>
              <a:rPr lang="en-US" sz="2400" b="0" i="0" dirty="0">
                <a:solidFill>
                  <a:schemeClr val="tx1">
                    <a:lumMod val="90000"/>
                    <a:lumOff val="10000"/>
                  </a:schemeClr>
                </a:solidFill>
                <a:effectLst/>
              </a:rPr>
              <a:t>Tableau</a:t>
            </a:r>
          </a:p>
          <a:p>
            <a:pPr algn="l">
              <a:buFont typeface="Arial" panose="020B0604020202020204" pitchFamily="34" charset="0"/>
              <a:buChar char="•"/>
            </a:pPr>
            <a:r>
              <a:rPr lang="en-US" sz="2400" b="0" i="0" dirty="0">
                <a:solidFill>
                  <a:schemeClr val="tx1">
                    <a:lumMod val="90000"/>
                    <a:lumOff val="10000"/>
                  </a:schemeClr>
                </a:solidFill>
                <a:effectLst/>
              </a:rPr>
              <a:t>User-centered design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7">
          <a:extLst>
            <a:ext uri="{FF2B5EF4-FFF2-40B4-BE49-F238E27FC236}">
              <a16:creationId xmlns:a16="http://schemas.microsoft.com/office/drawing/2014/main" id="{24CCF3EE-51A1-B243-59FD-6841C1A97A53}"/>
            </a:ext>
          </a:extLst>
        </p:cNvPr>
        <p:cNvGrpSpPr/>
        <p:nvPr/>
      </p:nvGrpSpPr>
      <p:grpSpPr>
        <a:xfrm>
          <a:off x="0" y="0"/>
          <a:ext cx="0" cy="0"/>
          <a:chOff x="0" y="0"/>
          <a:chExt cx="0" cy="0"/>
        </a:xfrm>
      </p:grpSpPr>
      <p:sp>
        <p:nvSpPr>
          <p:cNvPr id="408" name="Google Shape;408;p46">
            <a:extLst>
              <a:ext uri="{FF2B5EF4-FFF2-40B4-BE49-F238E27FC236}">
                <a16:creationId xmlns:a16="http://schemas.microsoft.com/office/drawing/2014/main" id="{D7BFAFE3-E32D-FCD0-2D09-22D6119EECEF}"/>
              </a:ext>
            </a:extLst>
          </p:cNvPr>
          <p:cNvSpPr txBox="1">
            <a:spLocks noGrp="1"/>
          </p:cNvSpPr>
          <p:nvPr>
            <p:ph type="title"/>
          </p:nvPr>
        </p:nvSpPr>
        <p:spPr>
          <a:xfrm>
            <a:off x="290945" y="2438400"/>
            <a:ext cx="3020291" cy="1939636"/>
          </a:xfrm>
          <a:prstGeom prst="rect">
            <a:avLst/>
          </a:prstGeom>
          <a:noFill/>
          <a:ln>
            <a:noFill/>
          </a:ln>
        </p:spPr>
        <p:txBody>
          <a:bodyPr spcFirstLastPara="1" wrap="square" lIns="91425" tIns="45700" rIns="91425" bIns="45700" anchor="ctr" anchorCtr="0">
            <a:noAutofit/>
          </a:bodyPr>
          <a:lstStyle/>
          <a:p>
            <a:r>
              <a:rPr lang="en-US" dirty="0"/>
              <a:t>What we will </a:t>
            </a:r>
            <a:r>
              <a:rPr lang="en-US" b="1" dirty="0"/>
              <a:t>not</a:t>
            </a:r>
            <a:r>
              <a:rPr lang="en-US" dirty="0"/>
              <a:t> cover in this class</a:t>
            </a:r>
            <a:endParaRPr dirty="0"/>
          </a:p>
        </p:txBody>
      </p:sp>
      <p:sp>
        <p:nvSpPr>
          <p:cNvPr id="409" name="Google Shape;409;p46">
            <a:extLst>
              <a:ext uri="{FF2B5EF4-FFF2-40B4-BE49-F238E27FC236}">
                <a16:creationId xmlns:a16="http://schemas.microsoft.com/office/drawing/2014/main" id="{2EFEB19C-71AD-F408-95A9-31A35A495510}"/>
              </a:ext>
            </a:extLst>
          </p:cNvPr>
          <p:cNvSpPr txBox="1">
            <a:spLocks noGrp="1"/>
          </p:cNvSpPr>
          <p:nvPr>
            <p:ph idx="1"/>
          </p:nvPr>
        </p:nvSpPr>
        <p:spPr>
          <a:xfrm>
            <a:off x="3491347" y="768922"/>
            <a:ext cx="8229600" cy="533400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sz="2400" b="0" i="0" dirty="0">
                <a:solidFill>
                  <a:schemeClr val="tx1">
                    <a:lumMod val="90000"/>
                    <a:lumOff val="10000"/>
                  </a:schemeClr>
                </a:solidFill>
                <a:effectLst/>
              </a:rPr>
              <a:t>Introduction to coding</a:t>
            </a:r>
          </a:p>
          <a:p>
            <a:pPr algn="l">
              <a:buFont typeface="Arial" panose="020B0604020202020204" pitchFamily="34" charset="0"/>
              <a:buChar char="•"/>
            </a:pPr>
            <a:r>
              <a:rPr lang="en-US" sz="2400" b="0" i="0" dirty="0">
                <a:solidFill>
                  <a:schemeClr val="tx1">
                    <a:lumMod val="90000"/>
                    <a:lumOff val="10000"/>
                  </a:schemeClr>
                </a:solidFill>
                <a:effectLst/>
              </a:rPr>
              <a:t>Introduction to statistics</a:t>
            </a:r>
          </a:p>
          <a:p>
            <a:pPr algn="l">
              <a:buFont typeface="Arial" panose="020B0604020202020204" pitchFamily="34" charset="0"/>
              <a:buChar char="•"/>
            </a:pPr>
            <a:r>
              <a:rPr lang="en-US" sz="2400" b="0" i="0" dirty="0">
                <a:solidFill>
                  <a:schemeClr val="tx1">
                    <a:lumMod val="90000"/>
                    <a:lumOff val="10000"/>
                  </a:schemeClr>
                </a:solidFill>
                <a:effectLst/>
              </a:rPr>
              <a:t>Data wrangling</a:t>
            </a:r>
          </a:p>
          <a:p>
            <a:pPr algn="l">
              <a:buFont typeface="Arial" panose="020B0604020202020204" pitchFamily="34" charset="0"/>
              <a:buChar char="•"/>
            </a:pPr>
            <a:r>
              <a:rPr lang="en-US" sz="2400" b="0" i="0" dirty="0">
                <a:solidFill>
                  <a:schemeClr val="tx1">
                    <a:lumMod val="90000"/>
                    <a:lumOff val="10000"/>
                  </a:schemeClr>
                </a:solidFill>
                <a:effectLst/>
              </a:rPr>
              <a:t>Advanced visualization theory (take 235 for this!)</a:t>
            </a:r>
          </a:p>
        </p:txBody>
      </p:sp>
    </p:spTree>
    <p:extLst>
      <p:ext uri="{BB962C8B-B14F-4D97-AF65-F5344CB8AC3E}">
        <p14:creationId xmlns:p14="http://schemas.microsoft.com/office/powerpoint/2010/main" val="958435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p:cNvSpPr txBox="1">
            <a:spLocks noGrp="1"/>
          </p:cNvSpPr>
          <p:nvPr>
            <p:ph idx="1"/>
          </p:nvPr>
        </p:nvSpPr>
        <p:spPr>
          <a:xfrm>
            <a:off x="3546763" y="990600"/>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3200" dirty="0"/>
              <a:t>Course website:</a:t>
            </a:r>
          </a:p>
          <a:p>
            <a:pPr marL="182880" indent="-182880">
              <a:spcBef>
                <a:spcPts val="0"/>
              </a:spcBef>
            </a:pPr>
            <a:endParaRPr lang="en-US" sz="3200" dirty="0"/>
          </a:p>
          <a:p>
            <a:pPr lvl="1">
              <a:spcBef>
                <a:spcPts val="0"/>
              </a:spcBef>
            </a:pPr>
            <a:r>
              <a:rPr lang="en-US" sz="3200" dirty="0">
                <a:hlinkClick r:id="rId3"/>
              </a:rPr>
              <a:t>https://amosca01.github.io/SDS-CS109/</a:t>
            </a:r>
            <a:endParaRPr lang="en-US" sz="3200" dirty="0"/>
          </a:p>
          <a:p>
            <a:pPr lvl="1">
              <a:spcBef>
                <a:spcPts val="0"/>
              </a:spcBef>
            </a:pPr>
            <a:endParaRPr lang="en-US" sz="3200" dirty="0"/>
          </a:p>
          <a:p>
            <a:pPr lvl="1">
              <a:spcBef>
                <a:spcPts val="0"/>
              </a:spcBef>
            </a:pPr>
            <a:r>
              <a:rPr lang="en-US" sz="3200" dirty="0"/>
              <a:t>Syllabus</a:t>
            </a:r>
          </a:p>
          <a:p>
            <a:pPr lvl="1">
              <a:spcBef>
                <a:spcPts val="0"/>
              </a:spcBef>
            </a:pPr>
            <a:r>
              <a:rPr lang="en-US" sz="3200" dirty="0"/>
              <a:t>Slides</a:t>
            </a:r>
          </a:p>
          <a:p>
            <a:pPr lvl="1">
              <a:spcBef>
                <a:spcPts val="0"/>
              </a:spcBef>
            </a:pPr>
            <a:r>
              <a:rPr lang="en-US" sz="3200" dirty="0"/>
              <a:t>Schedule</a:t>
            </a:r>
          </a:p>
          <a:p>
            <a:pPr lvl="1">
              <a:spcBef>
                <a:spcPts val="0"/>
              </a:spcBef>
            </a:pPr>
            <a:r>
              <a:rPr lang="en-US" sz="3200" dirty="0"/>
              <a:t>Assignments </a:t>
            </a:r>
          </a:p>
          <a:p>
            <a:pPr lvl="1">
              <a:spcBef>
                <a:spcPts val="0"/>
              </a:spcBef>
            </a:pPr>
            <a:r>
              <a:rPr lang="en-US" sz="3200" dirty="0"/>
              <a:t>Links</a:t>
            </a:r>
          </a:p>
          <a:p>
            <a:pPr lvl="1">
              <a:spcBef>
                <a:spcPts val="0"/>
              </a:spcBef>
            </a:pPr>
            <a:endParaRPr 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22588E71-4582-1605-DE99-7CAB56041375}"/>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74693D1C-74A3-6B4E-D7EC-953CFBF6078E}"/>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55D81BAC-5C8A-5069-CFDC-FB7E28B25053}"/>
              </a:ext>
            </a:extLst>
          </p:cNvPr>
          <p:cNvSpPr txBox="1">
            <a:spLocks noGrp="1"/>
          </p:cNvSpPr>
          <p:nvPr>
            <p:ph idx="1"/>
          </p:nvPr>
        </p:nvSpPr>
        <p:spPr>
          <a:xfrm>
            <a:off x="3449781" y="890154"/>
            <a:ext cx="8645237" cy="507769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Time Management:</a:t>
            </a:r>
          </a:p>
          <a:p>
            <a:pPr marL="0" indent="0">
              <a:spcBef>
                <a:spcPts val="0"/>
              </a:spcBef>
              <a:buNone/>
            </a:pPr>
            <a:endParaRPr lang="en-US" sz="2800" dirty="0"/>
          </a:p>
          <a:p>
            <a:pPr marL="0" indent="0">
              <a:spcBef>
                <a:spcPts val="0"/>
              </a:spcBef>
              <a:buNone/>
            </a:pPr>
            <a:r>
              <a:rPr lang="en-US" sz="2800" dirty="0"/>
              <a:t>Smith college guidelines suggest 3 hours of work per credit per week. This is a 4 credit course, so you should expect to spend 12 hours on it per week:</a:t>
            </a:r>
          </a:p>
          <a:p>
            <a:pPr marL="0" indent="0">
              <a:spcBef>
                <a:spcPts val="0"/>
              </a:spcBef>
              <a:buNone/>
            </a:pPr>
            <a:endParaRPr lang="en-US" sz="2800" dirty="0"/>
          </a:p>
          <a:p>
            <a:pPr>
              <a:spcBef>
                <a:spcPts val="0"/>
              </a:spcBef>
            </a:pPr>
            <a:r>
              <a:rPr lang="en-US" sz="2800" dirty="0"/>
              <a:t>2.5 hours in class</a:t>
            </a:r>
          </a:p>
          <a:p>
            <a:pPr>
              <a:spcBef>
                <a:spcPts val="0"/>
              </a:spcBef>
            </a:pPr>
            <a:r>
              <a:rPr lang="en-US" sz="2800" dirty="0"/>
              <a:t>1-2 hours preparing for class</a:t>
            </a:r>
          </a:p>
          <a:p>
            <a:pPr>
              <a:spcBef>
                <a:spcPts val="0"/>
              </a:spcBef>
            </a:pPr>
            <a:r>
              <a:rPr lang="en-US" sz="2800" dirty="0"/>
              <a:t>7.5-8.5 hours on homework and outside study</a:t>
            </a:r>
          </a:p>
          <a:p>
            <a:pPr marL="0" indent="0">
              <a:spcBef>
                <a:spcPts val="0"/>
              </a:spcBef>
              <a:buNone/>
            </a:pPr>
            <a:endParaRPr lang="en-US" sz="2800" dirty="0"/>
          </a:p>
          <a:p>
            <a:pPr marL="0" indent="0">
              <a:spcBef>
                <a:spcPts val="0"/>
              </a:spcBef>
              <a:buNone/>
            </a:pPr>
            <a:r>
              <a:rPr lang="en-US" sz="2800" dirty="0"/>
              <a:t>The purpose of class time is to introduce and explore new topics. To complete assignments, you will often need to look up, learn, and practice material that extends beyond that covered during class meeting times.</a:t>
            </a:r>
          </a:p>
        </p:txBody>
      </p:sp>
    </p:spTree>
    <p:extLst>
      <p:ext uri="{BB962C8B-B14F-4D97-AF65-F5344CB8AC3E}">
        <p14:creationId xmlns:p14="http://schemas.microsoft.com/office/powerpoint/2010/main" val="1549263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06F67AE1-D129-0783-CD6D-C59653C749EE}"/>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A3655B77-0554-F618-446A-2AAF749D8EB7}"/>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347F327E-F0C0-D950-C751-F64F5DB0B19F}"/>
              </a:ext>
            </a:extLst>
          </p:cNvPr>
          <p:cNvSpPr txBox="1">
            <a:spLocks noGrp="1"/>
          </p:cNvSpPr>
          <p:nvPr>
            <p:ph idx="1"/>
          </p:nvPr>
        </p:nvSpPr>
        <p:spPr>
          <a:xfrm>
            <a:off x="3449781" y="890154"/>
            <a:ext cx="8645237" cy="507769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Assessment:</a:t>
            </a:r>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p:txBody>
      </p:sp>
      <p:pic>
        <p:nvPicPr>
          <p:cNvPr id="5" name="Picture 4" descr="A pie chart with text&#10;&#10;AI-generated content may be incorrect.">
            <a:extLst>
              <a:ext uri="{FF2B5EF4-FFF2-40B4-BE49-F238E27FC236}">
                <a16:creationId xmlns:a16="http://schemas.microsoft.com/office/drawing/2014/main" id="{9B5ADD4A-838C-5FE0-753B-A3221BDEE7FA}"/>
              </a:ext>
            </a:extLst>
          </p:cNvPr>
          <p:cNvPicPr>
            <a:picLocks noChangeAspect="1"/>
          </p:cNvPicPr>
          <p:nvPr/>
        </p:nvPicPr>
        <p:blipFill>
          <a:blip r:embed="rId3"/>
          <a:srcRect b="894"/>
          <a:stretch/>
        </p:blipFill>
        <p:spPr>
          <a:xfrm>
            <a:off x="3449781" y="1367558"/>
            <a:ext cx="8038961" cy="4936259"/>
          </a:xfrm>
          <a:prstGeom prst="rect">
            <a:avLst/>
          </a:prstGeom>
        </p:spPr>
      </p:pic>
    </p:spTree>
    <p:extLst>
      <p:ext uri="{BB962C8B-B14F-4D97-AF65-F5344CB8AC3E}">
        <p14:creationId xmlns:p14="http://schemas.microsoft.com/office/powerpoint/2010/main" val="1088136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DA23AB1E-2AF2-71E1-E3DF-ACFE9A67B5FB}"/>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31BF22F-5E3A-19B9-EE33-D97FFCD66BD0}"/>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6824E2B7-B70C-C483-5189-ADDE2E359881}"/>
              </a:ext>
            </a:extLst>
          </p:cNvPr>
          <p:cNvSpPr txBox="1">
            <a:spLocks noGrp="1"/>
          </p:cNvSpPr>
          <p:nvPr>
            <p:ph idx="1"/>
          </p:nvPr>
        </p:nvSpPr>
        <p:spPr>
          <a:xfrm>
            <a:off x="3449781" y="193964"/>
            <a:ext cx="8645237" cy="577388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Late Policy:</a:t>
            </a:r>
          </a:p>
          <a:p>
            <a:pPr marL="0" indent="0">
              <a:spcBef>
                <a:spcPts val="0"/>
              </a:spcBef>
              <a:buNone/>
            </a:pPr>
            <a:endParaRPr lang="en-US" sz="2800" dirty="0"/>
          </a:p>
          <a:p>
            <a:pPr marL="0" indent="0">
              <a:spcBef>
                <a:spcPts val="0"/>
              </a:spcBef>
              <a:buNone/>
            </a:pPr>
            <a:r>
              <a:rPr lang="en-US" sz="2400" dirty="0"/>
              <a:t>We develop skills through practice, and assignments build on one another </a:t>
            </a:r>
            <a:r>
              <a:rPr lang="en-US" sz="2400" b="1" dirty="0"/>
              <a:t>AND</a:t>
            </a:r>
            <a:r>
              <a:rPr lang="en-US" sz="2400" dirty="0"/>
              <a:t> life happens. </a:t>
            </a:r>
          </a:p>
          <a:p>
            <a:pPr marL="0" indent="0">
              <a:spcBef>
                <a:spcPts val="0"/>
              </a:spcBef>
              <a:buNone/>
            </a:pPr>
            <a:endParaRPr lang="en-US" sz="2400" dirty="0"/>
          </a:p>
          <a:p>
            <a:pPr>
              <a:spcBef>
                <a:spcPts val="0"/>
              </a:spcBef>
            </a:pPr>
            <a:r>
              <a:rPr lang="en-US" sz="2400" dirty="0"/>
              <a:t>You have unlimited extensions in this class</a:t>
            </a:r>
          </a:p>
          <a:p>
            <a:pPr>
              <a:spcBef>
                <a:spcPts val="0"/>
              </a:spcBef>
            </a:pPr>
            <a:r>
              <a:rPr lang="en-US" sz="2400" dirty="0"/>
              <a:t>Extensions must be requested before assignment due date</a:t>
            </a:r>
          </a:p>
          <a:p>
            <a:pPr>
              <a:spcBef>
                <a:spcPts val="0"/>
              </a:spcBef>
            </a:pPr>
            <a:r>
              <a:rPr lang="en-US" sz="2400" dirty="0"/>
              <a:t>For an extension, submit a file with:</a:t>
            </a:r>
          </a:p>
          <a:p>
            <a:pPr lvl="1">
              <a:spcBef>
                <a:spcPts val="0"/>
              </a:spcBef>
            </a:pPr>
            <a:r>
              <a:rPr lang="en-US" sz="2400" dirty="0"/>
              <a:t>Your name (and group members' names)</a:t>
            </a:r>
          </a:p>
          <a:p>
            <a:pPr lvl="1">
              <a:spcBef>
                <a:spcPts val="0"/>
              </a:spcBef>
            </a:pPr>
            <a:r>
              <a:rPr lang="en-US" sz="2400" dirty="0"/>
              <a:t>Assignment number and original due date</a:t>
            </a:r>
          </a:p>
          <a:p>
            <a:pPr lvl="1">
              <a:spcBef>
                <a:spcPts val="0"/>
              </a:spcBef>
            </a:pPr>
            <a:r>
              <a:rPr lang="en-US" sz="2400" dirty="0"/>
              <a:t>Duration of extension and new due date</a:t>
            </a:r>
          </a:p>
          <a:p>
            <a:pPr lvl="1">
              <a:spcBef>
                <a:spcPts val="0"/>
              </a:spcBef>
            </a:pPr>
            <a:r>
              <a:rPr lang="en-US" sz="2400" dirty="0"/>
              <a:t>Review of any prior extension requests</a:t>
            </a:r>
          </a:p>
          <a:p>
            <a:pPr lvl="1">
              <a:spcBef>
                <a:spcPts val="0"/>
              </a:spcBef>
            </a:pPr>
            <a:r>
              <a:rPr lang="en-US" sz="2600" dirty="0"/>
              <a:t>Ex.</a:t>
            </a:r>
          </a:p>
          <a:p>
            <a:pPr lvl="1">
              <a:spcBef>
                <a:spcPts val="0"/>
              </a:spcBef>
            </a:pPr>
            <a:endParaRPr lang="en-US" sz="2600" dirty="0"/>
          </a:p>
          <a:p>
            <a:pPr lvl="1">
              <a:spcBef>
                <a:spcPts val="0"/>
              </a:spcBef>
            </a:pPr>
            <a:endParaRPr lang="en-US" sz="2600" dirty="0"/>
          </a:p>
          <a:p>
            <a:pPr lvl="1">
              <a:spcBef>
                <a:spcPts val="0"/>
              </a:spcBef>
            </a:pPr>
            <a:endParaRPr lang="en-US" sz="2600" dirty="0"/>
          </a:p>
          <a:p>
            <a:pPr>
              <a:spcBef>
                <a:spcPts val="0"/>
              </a:spcBef>
            </a:pPr>
            <a:r>
              <a:rPr lang="en-US" sz="2400" dirty="0"/>
              <a:t>Late work receives lowest priority for grading   </a:t>
            </a:r>
          </a:p>
        </p:txBody>
      </p:sp>
      <p:pic>
        <p:nvPicPr>
          <p:cNvPr id="3" name="Picture 2" descr="A white rectangular box with black text&#10;&#10;AI-generated content may be incorrect.">
            <a:extLst>
              <a:ext uri="{FF2B5EF4-FFF2-40B4-BE49-F238E27FC236}">
                <a16:creationId xmlns:a16="http://schemas.microsoft.com/office/drawing/2014/main" id="{545A9539-B0B7-C394-49EA-D5C92001D074}"/>
              </a:ext>
            </a:extLst>
          </p:cNvPr>
          <p:cNvPicPr>
            <a:picLocks noChangeAspect="1"/>
          </p:cNvPicPr>
          <p:nvPr/>
        </p:nvPicPr>
        <p:blipFill>
          <a:blip r:embed="rId3"/>
          <a:stretch>
            <a:fillRect/>
          </a:stretch>
        </p:blipFill>
        <p:spPr>
          <a:xfrm>
            <a:off x="4719204" y="4419599"/>
            <a:ext cx="6743700" cy="1562100"/>
          </a:xfrm>
          <a:prstGeom prst="rect">
            <a:avLst/>
          </a:prstGeom>
        </p:spPr>
      </p:pic>
    </p:spTree>
    <p:extLst>
      <p:ext uri="{BB962C8B-B14F-4D97-AF65-F5344CB8AC3E}">
        <p14:creationId xmlns:p14="http://schemas.microsoft.com/office/powerpoint/2010/main" val="3447884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7B6EE95A-39EC-62C4-32E1-4BF143C048FE}"/>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6A65E10-3F32-DFDA-8CF0-3D228D13A146}"/>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A9EC11EB-2C6F-013D-7922-B8A042430E87}"/>
              </a:ext>
            </a:extLst>
          </p:cNvPr>
          <p:cNvSpPr txBox="1">
            <a:spLocks noGrp="1"/>
          </p:cNvSpPr>
          <p:nvPr>
            <p:ph idx="1"/>
          </p:nvPr>
        </p:nvSpPr>
        <p:spPr>
          <a:xfrm>
            <a:off x="3449781" y="762000"/>
            <a:ext cx="8645237" cy="520584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Revise and Resubmit:</a:t>
            </a:r>
          </a:p>
          <a:p>
            <a:pPr marL="0" indent="0">
              <a:spcBef>
                <a:spcPts val="0"/>
              </a:spcBef>
              <a:buNone/>
            </a:pPr>
            <a:endParaRPr lang="en-US" sz="2800" dirty="0"/>
          </a:p>
          <a:p>
            <a:pPr marL="0" indent="0">
              <a:spcBef>
                <a:spcPts val="0"/>
              </a:spcBef>
              <a:buNone/>
            </a:pPr>
            <a:r>
              <a:rPr lang="en-US" sz="2800" dirty="0"/>
              <a:t>We develop skills through repeated practice and learn from mistakes. </a:t>
            </a:r>
          </a:p>
          <a:p>
            <a:pPr marL="0" indent="0">
              <a:spcBef>
                <a:spcPts val="0"/>
              </a:spcBef>
              <a:buNone/>
            </a:pPr>
            <a:endParaRPr lang="en-US" sz="2800" dirty="0"/>
          </a:p>
          <a:p>
            <a:pPr>
              <a:spcBef>
                <a:spcPts val="0"/>
              </a:spcBef>
            </a:pPr>
            <a:r>
              <a:rPr lang="en-US" sz="2800" dirty="0"/>
              <a:t>You have unlimited revise and resubmits in this class</a:t>
            </a:r>
          </a:p>
          <a:p>
            <a:pPr>
              <a:spcBef>
                <a:spcPts val="0"/>
              </a:spcBef>
            </a:pPr>
            <a:r>
              <a:rPr lang="en-US" sz="2800" dirty="0"/>
              <a:t>You cannot revise and resubmit an assignment that was not turned in</a:t>
            </a:r>
          </a:p>
          <a:p>
            <a:pPr>
              <a:spcBef>
                <a:spcPts val="0"/>
              </a:spcBef>
            </a:pPr>
            <a:r>
              <a:rPr lang="en-US" sz="2800" b="1" dirty="0"/>
              <a:t>Your resubmission must include a changelog</a:t>
            </a:r>
          </a:p>
          <a:p>
            <a:pPr>
              <a:spcBef>
                <a:spcPts val="0"/>
              </a:spcBef>
            </a:pPr>
            <a:r>
              <a:rPr lang="en-US" sz="2800" dirty="0"/>
              <a:t>Highest grade will prevail  </a:t>
            </a:r>
          </a:p>
          <a:p>
            <a:pPr>
              <a:spcBef>
                <a:spcPts val="0"/>
              </a:spcBef>
            </a:pPr>
            <a:r>
              <a:rPr lang="en-US" sz="2800" dirty="0"/>
              <a:t>Resubmitted work receives lowest priority for grading   </a:t>
            </a:r>
          </a:p>
        </p:txBody>
      </p:sp>
    </p:spTree>
    <p:extLst>
      <p:ext uri="{BB962C8B-B14F-4D97-AF65-F5344CB8AC3E}">
        <p14:creationId xmlns:p14="http://schemas.microsoft.com/office/powerpoint/2010/main" val="794980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0AFA7439-AE9A-8D61-9935-280CF94D4BC4}"/>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B517FE8-B22D-FAA7-077D-437FF9664003}"/>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FEFDD88F-7544-8FFC-FA39-5D61E5367DFC}"/>
              </a:ext>
            </a:extLst>
          </p:cNvPr>
          <p:cNvSpPr txBox="1">
            <a:spLocks noGrp="1"/>
          </p:cNvSpPr>
          <p:nvPr>
            <p:ph idx="1"/>
          </p:nvPr>
        </p:nvSpPr>
        <p:spPr>
          <a:xfrm>
            <a:off x="3449781" y="762000"/>
            <a:ext cx="8645237" cy="520584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Comfy Classroom:</a:t>
            </a:r>
          </a:p>
          <a:p>
            <a:pPr marL="0" indent="0">
              <a:spcBef>
                <a:spcPts val="0"/>
              </a:spcBef>
              <a:buNone/>
            </a:pPr>
            <a:endParaRPr lang="en-US" sz="2800" dirty="0"/>
          </a:p>
          <a:p>
            <a:pPr>
              <a:spcBef>
                <a:spcPts val="0"/>
              </a:spcBef>
            </a:pPr>
            <a:r>
              <a:rPr lang="en-US" sz="2800" dirty="0"/>
              <a:t>Need to stand up and leave for a minutes? Do it. </a:t>
            </a:r>
          </a:p>
          <a:p>
            <a:pPr>
              <a:spcBef>
                <a:spcPts val="0"/>
              </a:spcBef>
            </a:pPr>
            <a:r>
              <a:rPr lang="en-US" sz="2800" dirty="0"/>
              <a:t>Want to sit somewhere other than a chair? Go for it.</a:t>
            </a:r>
          </a:p>
          <a:p>
            <a:pPr>
              <a:spcBef>
                <a:spcPts val="0"/>
              </a:spcBef>
            </a:pPr>
            <a:r>
              <a:rPr lang="en-US" sz="2800" dirty="0"/>
              <a:t>Have a concentration aid? Use it.</a:t>
            </a:r>
          </a:p>
          <a:p>
            <a:pPr>
              <a:spcBef>
                <a:spcPts val="0"/>
              </a:spcBef>
            </a:pPr>
            <a:r>
              <a:rPr lang="en-US" sz="2800" dirty="0"/>
              <a:t>Hungry? Thirsty? Eat and drink (be careful of spills!). </a:t>
            </a:r>
          </a:p>
          <a:p>
            <a:pPr>
              <a:spcBef>
                <a:spcPts val="0"/>
              </a:spcBef>
            </a:pPr>
            <a:r>
              <a:rPr lang="en-US" sz="2800" dirty="0"/>
              <a:t>Have kids and no childcare? Bring your kids.  </a:t>
            </a:r>
          </a:p>
          <a:p>
            <a:pPr>
              <a:spcBef>
                <a:spcPts val="0"/>
              </a:spcBef>
            </a:pPr>
            <a:endParaRPr lang="en-US" sz="2800" dirty="0"/>
          </a:p>
          <a:p>
            <a:pPr>
              <a:spcBef>
                <a:spcPts val="0"/>
              </a:spcBef>
            </a:pPr>
            <a:r>
              <a:rPr lang="en-US" sz="2800" dirty="0"/>
              <a:t>Do what you need to do to learn, just be respectful of other learners. </a:t>
            </a:r>
          </a:p>
          <a:p>
            <a:pPr marL="0" indent="0">
              <a:spcBef>
                <a:spcPts val="0"/>
              </a:spcBef>
              <a:buNone/>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1801730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2"/>
          <p:cNvSpPr txBox="1">
            <a:spLocks noGrp="1"/>
          </p:cNvSpPr>
          <p:nvPr>
            <p:ph type="title"/>
          </p:nvPr>
        </p:nvSpPr>
        <p:spPr>
          <a:xfrm>
            <a:off x="152400" y="2334490"/>
            <a:ext cx="2964873" cy="1821874"/>
          </a:xfrm>
          <a:prstGeom prst="rect">
            <a:avLst/>
          </a:prstGeom>
          <a:noFill/>
          <a:ln>
            <a:noFill/>
          </a:ln>
        </p:spPr>
        <p:txBody>
          <a:bodyPr spcFirstLastPara="1" wrap="square" lIns="91425" tIns="45700" rIns="91425" bIns="45700" anchor="ctr" anchorCtr="0">
            <a:noAutofit/>
          </a:bodyPr>
          <a:lstStyle/>
          <a:p>
            <a:r>
              <a:rPr lang="en-US" dirty="0"/>
              <a:t>What you’ll get</a:t>
            </a:r>
            <a:endParaRPr dirty="0"/>
          </a:p>
        </p:txBody>
      </p:sp>
      <p:sp>
        <p:nvSpPr>
          <p:cNvPr id="453" name="Google Shape;453;p52"/>
          <p:cNvSpPr txBox="1">
            <a:spLocks noGrp="1"/>
          </p:cNvSpPr>
          <p:nvPr>
            <p:ph idx="1"/>
          </p:nvPr>
        </p:nvSpPr>
        <p:spPr>
          <a:xfrm>
            <a:off x="3519054" y="990600"/>
            <a:ext cx="81534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By the end of this course, you will:</a:t>
            </a:r>
            <a:endParaRPr sz="2400" dirty="0"/>
          </a:p>
          <a:p>
            <a:pPr marL="457200" lvl="1" indent="-190500">
              <a:spcBef>
                <a:spcPts val="480"/>
              </a:spcBef>
              <a:buSzPts val="2040"/>
              <a:buFont typeface="Arial"/>
              <a:buChar char="•"/>
            </a:pPr>
            <a:r>
              <a:rPr lang="en-US" sz="2400" dirty="0"/>
              <a:t>Know how to use visualization to </a:t>
            </a:r>
            <a:r>
              <a:rPr lang="en-US" sz="2400" b="1" dirty="0"/>
              <a:t>communicate ideas</a:t>
            </a:r>
            <a:endParaRPr sz="2400" dirty="0"/>
          </a:p>
          <a:p>
            <a:pPr marL="457200" lvl="1" indent="-190500">
              <a:spcBef>
                <a:spcPts val="480"/>
              </a:spcBef>
              <a:buSzPts val="2040"/>
              <a:buFont typeface="Arial"/>
              <a:buChar char="•"/>
            </a:pPr>
            <a:r>
              <a:rPr lang="en-US" sz="2400" dirty="0"/>
              <a:t>Know the </a:t>
            </a:r>
            <a:r>
              <a:rPr lang="en-US" sz="2400" b="1" dirty="0"/>
              <a:t>foundational methods </a:t>
            </a:r>
            <a:r>
              <a:rPr lang="en-US" sz="2400" dirty="0"/>
              <a:t>and tools available</a:t>
            </a:r>
            <a:endParaRPr sz="2400" dirty="0"/>
          </a:p>
          <a:p>
            <a:pPr marL="457200" lvl="1" indent="-190500">
              <a:spcBef>
                <a:spcPts val="480"/>
              </a:spcBef>
              <a:buSzPts val="2040"/>
              <a:buFont typeface="Arial"/>
              <a:buChar char="•"/>
            </a:pPr>
            <a:r>
              <a:rPr lang="en-US" sz="2400" dirty="0"/>
              <a:t>Be familiar with </a:t>
            </a:r>
            <a:r>
              <a:rPr lang="en-US" sz="2400" b="1" dirty="0"/>
              <a:t>ongoing research </a:t>
            </a:r>
            <a:r>
              <a:rPr lang="en-US" sz="2400" dirty="0"/>
              <a:t>in visualization</a:t>
            </a:r>
            <a:endParaRPr sz="2400" dirty="0"/>
          </a:p>
          <a:p>
            <a:pPr marL="457200" lvl="1" indent="-190500">
              <a:spcBef>
                <a:spcPts val="480"/>
              </a:spcBef>
              <a:buSzPts val="2040"/>
              <a:buFont typeface="Arial"/>
              <a:buChar char="•"/>
            </a:pPr>
            <a:r>
              <a:rPr lang="en-US" sz="2400" dirty="0"/>
              <a:t>Have (marketable!) experience developing useful visualizations to solve </a:t>
            </a:r>
            <a:r>
              <a:rPr lang="en-US" sz="2400" b="1" dirty="0"/>
              <a:t>real problems</a:t>
            </a:r>
            <a:endParaRPr sz="2400" dirty="0"/>
          </a:p>
          <a:p>
            <a:pPr marL="182880" indent="-53339">
              <a:buNone/>
            </a:pPr>
            <a:endParaRPr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3"/>
          <p:cNvSpPr txBox="1">
            <a:spLocks noGrp="1"/>
          </p:cNvSpPr>
          <p:nvPr>
            <p:ph type="title"/>
          </p:nvPr>
        </p:nvSpPr>
        <p:spPr>
          <a:xfrm>
            <a:off x="249382" y="2438400"/>
            <a:ext cx="2798618" cy="2092036"/>
          </a:xfrm>
          <a:prstGeom prst="rect">
            <a:avLst/>
          </a:prstGeom>
          <a:noFill/>
          <a:ln>
            <a:noFill/>
          </a:ln>
        </p:spPr>
        <p:txBody>
          <a:bodyPr spcFirstLastPara="1" wrap="square" lIns="91425" tIns="45700" rIns="91425" bIns="45700" anchor="ctr" anchorCtr="0">
            <a:noAutofit/>
          </a:bodyPr>
          <a:lstStyle/>
          <a:p>
            <a:r>
              <a:rPr lang="en-US" dirty="0"/>
              <a:t>What I expect from you</a:t>
            </a:r>
            <a:endParaRPr dirty="0"/>
          </a:p>
        </p:txBody>
      </p:sp>
      <p:sp>
        <p:nvSpPr>
          <p:cNvPr id="460" name="Google Shape;460;p53"/>
          <p:cNvSpPr txBox="1">
            <a:spLocks noGrp="1"/>
          </p:cNvSpPr>
          <p:nvPr>
            <p:ph idx="1"/>
          </p:nvPr>
        </p:nvSpPr>
        <p:spPr>
          <a:xfrm>
            <a:off x="3477489"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You like challenging problems, and you’re excited about “figuring stuff out”</a:t>
            </a:r>
            <a:endParaRPr sz="2400" dirty="0"/>
          </a:p>
          <a:p>
            <a:pPr marL="182880" indent="-123507">
              <a:spcBef>
                <a:spcPts val="220"/>
              </a:spcBef>
              <a:buSzPts val="935"/>
              <a:buNone/>
            </a:pPr>
            <a:endParaRPr sz="2400" dirty="0"/>
          </a:p>
          <a:p>
            <a:pPr marL="182880" indent="-182880"/>
            <a:r>
              <a:rPr lang="en-US" sz="2400" dirty="0"/>
              <a:t>You’re willing to get comfortable asking questions</a:t>
            </a:r>
            <a:endParaRPr sz="2400" dirty="0"/>
          </a:p>
          <a:p>
            <a:pPr marL="0" indent="0">
              <a:spcBef>
                <a:spcPts val="200"/>
              </a:spcBef>
              <a:buNone/>
            </a:pPr>
            <a:endParaRPr sz="2400" dirty="0"/>
          </a:p>
          <a:p>
            <a:pPr marL="182880" indent="-182880"/>
            <a:r>
              <a:rPr lang="en-US" sz="2400" dirty="0"/>
              <a:t>You’re interested in the perspectives of people with very different backgrounds from your own</a:t>
            </a:r>
            <a:endParaRPr sz="2400" dirty="0"/>
          </a:p>
          <a:p>
            <a:pPr marL="0" indent="0">
              <a:spcBef>
                <a:spcPts val="200"/>
              </a:spcBef>
              <a:buNone/>
            </a:pPr>
            <a:endParaRPr sz="2400" dirty="0"/>
          </a:p>
          <a:p>
            <a:pPr marL="182880" indent="-182880"/>
            <a:r>
              <a:rPr lang="en-US" sz="2400" dirty="0"/>
              <a:t>You turn things in on time, show up to class, or let me know in advance</a:t>
            </a:r>
            <a:endParaRPr sz="2400" dirty="0"/>
          </a:p>
          <a:p>
            <a:pPr marL="0" indent="0">
              <a:spcBef>
                <a:spcPts val="200"/>
              </a:spcBef>
              <a:buNone/>
            </a:pPr>
            <a:endParaRPr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4"/>
          <p:cNvSpPr txBox="1">
            <a:spLocks noGrp="1"/>
          </p:cNvSpPr>
          <p:nvPr>
            <p:ph type="title"/>
          </p:nvPr>
        </p:nvSpPr>
        <p:spPr>
          <a:xfrm>
            <a:off x="249382" y="2438399"/>
            <a:ext cx="3075709" cy="1911927"/>
          </a:xfrm>
          <a:prstGeom prst="rect">
            <a:avLst/>
          </a:prstGeom>
          <a:noFill/>
          <a:ln>
            <a:noFill/>
          </a:ln>
        </p:spPr>
        <p:txBody>
          <a:bodyPr spcFirstLastPara="1" wrap="square" lIns="91425" tIns="45700" rIns="91425" bIns="45700" anchor="ctr" anchorCtr="0">
            <a:noAutofit/>
          </a:bodyPr>
          <a:lstStyle/>
          <a:p>
            <a:r>
              <a:rPr lang="en-US" dirty="0"/>
              <a:t>What you can expect from me</a:t>
            </a:r>
            <a:endParaRPr dirty="0"/>
          </a:p>
        </p:txBody>
      </p:sp>
      <p:sp>
        <p:nvSpPr>
          <p:cNvPr id="466" name="Google Shape;466;p54"/>
          <p:cNvSpPr txBox="1">
            <a:spLocks noGrp="1"/>
          </p:cNvSpPr>
          <p:nvPr>
            <p:ph idx="1"/>
          </p:nvPr>
        </p:nvSpPr>
        <p:spPr>
          <a:xfrm>
            <a:off x="3491346" y="838200"/>
            <a:ext cx="8229600" cy="51816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I’m flexible </a:t>
            </a:r>
            <a:r>
              <a:rPr lang="en-US" sz="2400" dirty="0" err="1"/>
              <a:t>w.r.t.</a:t>
            </a:r>
            <a:r>
              <a:rPr lang="en-US" sz="2400" dirty="0"/>
              <a:t> the topics we cover: </a:t>
            </a:r>
            <a:endParaRPr sz="2400" dirty="0"/>
          </a:p>
          <a:p>
            <a:pPr marL="457200" lvl="1" indent="-190500">
              <a:spcBef>
                <a:spcPts val="320"/>
              </a:spcBef>
              <a:buSzPts val="1360"/>
            </a:pPr>
            <a:r>
              <a:rPr lang="en-US" sz="2400" dirty="0"/>
              <a:t>This course is a collaboration</a:t>
            </a:r>
            <a:endParaRPr sz="2400" dirty="0"/>
          </a:p>
          <a:p>
            <a:pPr marL="457200" lvl="1" indent="-190500">
              <a:spcBef>
                <a:spcPts val="320"/>
              </a:spcBef>
              <a:buSzPts val="1360"/>
            </a:pPr>
            <a:r>
              <a:rPr lang="en-US" sz="2400" dirty="0"/>
              <a:t>If there’s something you want to learn that’s not on the agenda, speak up!</a:t>
            </a:r>
          </a:p>
          <a:p>
            <a:pPr marL="457200" lvl="1" indent="-190500">
              <a:spcBef>
                <a:spcPts val="320"/>
              </a:spcBef>
              <a:buSzPts val="1360"/>
            </a:pPr>
            <a:r>
              <a:rPr lang="en-US" sz="2400" dirty="0"/>
              <a:t>If I’m doing something that doesn’t work for you (Font too small on presentations? Speaking too quickly? Using a marker or color you can’t see?), please let me know!</a:t>
            </a:r>
          </a:p>
          <a:p>
            <a:pPr marL="457200" lvl="1" indent="-190500">
              <a:spcBef>
                <a:spcPts val="320"/>
              </a:spcBef>
              <a:buSzPts val="1360"/>
            </a:pPr>
            <a:endParaRPr lang="en-US" sz="2400" dirty="0"/>
          </a:p>
          <a:p>
            <a:pPr marL="0" indent="0">
              <a:spcBef>
                <a:spcPts val="320"/>
              </a:spcBef>
              <a:buSzPts val="1360"/>
              <a:buNone/>
            </a:pPr>
            <a:r>
              <a:rPr lang="en-US" sz="2400" dirty="0"/>
              <a:t>I’m here to help you succeed, and I believe you all have the ability to succeed </a:t>
            </a:r>
            <a:endParaRPr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title"/>
          </p:nvPr>
        </p:nvSpPr>
        <p:spPr>
          <a:xfrm>
            <a:off x="401782" y="2933700"/>
            <a:ext cx="8229600" cy="990600"/>
          </a:xfrm>
          <a:prstGeom prst="rect">
            <a:avLst/>
          </a:prstGeom>
          <a:noFill/>
          <a:ln>
            <a:noFill/>
          </a:ln>
        </p:spPr>
        <p:txBody>
          <a:bodyPr spcFirstLastPara="1" wrap="square" lIns="91425" tIns="45700" rIns="91425" bIns="45700" anchor="ctr" anchorCtr="0">
            <a:noAutofit/>
          </a:bodyPr>
          <a:lstStyle/>
          <a:p>
            <a:r>
              <a:rPr lang="en-US" dirty="0"/>
              <a:t>Questions?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a:bodyPr>
          <a:lstStyle/>
          <a:p>
            <a:r>
              <a:rPr lang="en-US" sz="2400" dirty="0"/>
              <a:t>Form groups of 3</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A highlight of your winter break</a:t>
            </a:r>
          </a:p>
          <a:p>
            <a:r>
              <a:rPr lang="en-US" sz="2400" dirty="0"/>
              <a:t>Find 1 thing that your entire group has in common </a:t>
            </a:r>
            <a:r>
              <a:rPr lang="en-US" sz="2400" dirty="0">
                <a:solidFill>
                  <a:schemeClr val="tx1">
                    <a:lumMod val="50000"/>
                    <a:lumOff val="50000"/>
                  </a:schemeClr>
                </a:solidFill>
              </a:rPr>
              <a:t>(favorite color? hometown? left-handed? Be creative!) </a:t>
            </a:r>
          </a:p>
          <a:p>
            <a:r>
              <a:rPr lang="en-US" sz="24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568036"/>
            <a:ext cx="7260695" cy="6075652"/>
          </a:xfrm>
        </p:spPr>
        <p:txBody>
          <a:bodyPr anchor="t">
            <a:normAutofit/>
          </a:bodyPr>
          <a:lstStyle/>
          <a:p>
            <a:r>
              <a:rPr lang="en-US" sz="2400" dirty="0"/>
              <a:t>Form </a:t>
            </a:r>
            <a:r>
              <a:rPr lang="en-US" sz="2400" b="1" dirty="0">
                <a:highlight>
                  <a:srgbClr val="FFFF00"/>
                </a:highlight>
              </a:rPr>
              <a:t>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live in an estate that can have anything you want but you can never leave OR live in a camper van and have to move every day?</a:t>
            </a:r>
          </a:p>
          <a:p>
            <a:r>
              <a:rPr lang="en-US" sz="2400" dirty="0"/>
              <a:t>After about 5 minutes we will go around, introduce ourselves, and share our would you rather answers</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762000"/>
            <a:ext cx="7260695" cy="5881688"/>
          </a:xfrm>
        </p:spPr>
        <p:txBody>
          <a:bodyPr anchor="t">
            <a:normAutofit/>
          </a:bodyPr>
          <a:lstStyle/>
          <a:p>
            <a:r>
              <a:rPr lang="en-US" sz="2400" dirty="0"/>
              <a:t>Form </a:t>
            </a:r>
            <a:r>
              <a:rPr lang="en-US" sz="2400" b="1" dirty="0">
                <a:highlight>
                  <a:srgbClr val="FFFF00"/>
                </a:highlight>
              </a:rPr>
              <a:t>new 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Debate:</a:t>
            </a:r>
          </a:p>
          <a:p>
            <a:pPr lvl="1"/>
            <a:r>
              <a:rPr lang="en-US" sz="2400" dirty="0"/>
              <a:t>Is cereal cold soup? </a:t>
            </a:r>
          </a:p>
          <a:p>
            <a:r>
              <a:rPr lang="en-US" sz="2400" dirty="0"/>
              <a:t>After about 5 minutes we will go around, introduce ourselves, and share our would you rather answers</a:t>
            </a:r>
          </a:p>
          <a:p>
            <a:pPr lvl="1"/>
            <a:endParaRPr lang="en-US" sz="2400" dirty="0"/>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817C-0056-440A-1378-776BDB251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1D69E7-A635-B1A0-1899-EE3D46B109DF}"/>
              </a:ext>
            </a:extLst>
          </p:cNvPr>
          <p:cNvSpPr>
            <a:spLocks noGrp="1"/>
          </p:cNvSpPr>
          <p:nvPr>
            <p:ph idx="1"/>
          </p:nvPr>
        </p:nvSpPr>
        <p:spPr/>
        <p:txBody>
          <a:bodyPr>
            <a:normAutofit/>
          </a:bodyPr>
          <a:lstStyle/>
          <a:p>
            <a:r>
              <a:rPr lang="en-US" sz="2800" dirty="0"/>
              <a:t>Name tags!</a:t>
            </a:r>
          </a:p>
        </p:txBody>
      </p:sp>
    </p:spTree>
    <p:extLst>
      <p:ext uri="{BB962C8B-B14F-4D97-AF65-F5344CB8AC3E}">
        <p14:creationId xmlns:p14="http://schemas.microsoft.com/office/powerpoint/2010/main" val="8114535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422</TotalTime>
  <Words>1809</Words>
  <Application>Microsoft Macintosh PowerPoint</Application>
  <PresentationFormat>Widescreen</PresentationFormat>
  <Paragraphs>326</Paragraphs>
  <Slides>47</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Corbel</vt:lpstr>
      <vt:lpstr>Merriweather Sans</vt:lpstr>
      <vt:lpstr>Wingdings 2</vt:lpstr>
      <vt:lpstr>Frame</vt:lpstr>
      <vt:lpstr>Communicating with Data – Welcome!</vt:lpstr>
      <vt:lpstr>Plan for Today</vt:lpstr>
      <vt:lpstr>Who Am I?</vt:lpstr>
      <vt:lpstr>Who Am I?</vt:lpstr>
      <vt:lpstr>Who Am I?</vt:lpstr>
      <vt:lpstr>Who Are You?</vt:lpstr>
      <vt:lpstr>Who Are You?</vt:lpstr>
      <vt:lpstr>Who Are You?</vt:lpstr>
      <vt:lpstr>PowerPoint Presentation</vt:lpstr>
      <vt:lpstr>About this course</vt:lpstr>
      <vt:lpstr>About this course</vt:lpstr>
      <vt:lpstr>About this course</vt:lpstr>
      <vt:lpstr>About this course</vt:lpstr>
      <vt:lpstr>What is visualization?</vt:lpstr>
      <vt:lpstr>What is visualization?</vt:lpstr>
      <vt:lpstr>Perhaps a more helpful question:</vt:lpstr>
      <vt:lpstr>Does it help you spot trends?</vt:lpstr>
      <vt:lpstr>Does it help you explore?</vt:lpstr>
      <vt:lpstr>Does it tell a story?</vt:lpstr>
      <vt:lpstr>Visualization (def.)</vt:lpstr>
      <vt:lpstr>Wait… what is “data”?</vt:lpstr>
      <vt:lpstr>Data: a definition</vt:lpstr>
      <vt:lpstr>Data: a definition</vt:lpstr>
      <vt:lpstr>PowerPoint Presentation</vt:lpstr>
      <vt:lpstr>One way to think about this:</vt:lpstr>
      <vt:lpstr>Another way to think about this</vt:lpstr>
      <vt:lpstr>Data: a definition</vt:lpstr>
      <vt:lpstr>Basic data types</vt:lpstr>
      <vt:lpstr>Basic data types</vt:lpstr>
      <vt:lpstr>PowerPoint Presentation</vt:lpstr>
      <vt:lpstr>Converting between basic data types</vt:lpstr>
      <vt:lpstr>Basic operations</vt:lpstr>
      <vt:lpstr>Why is this important?</vt:lpstr>
      <vt:lpstr>Key question for this course</vt:lpstr>
      <vt:lpstr>Answer: it depends</vt:lpstr>
      <vt:lpstr>What we’ll cover in this class</vt:lpstr>
      <vt:lpstr>What we will not cover in this class</vt:lpstr>
      <vt:lpstr>General information</vt:lpstr>
      <vt:lpstr>General information</vt:lpstr>
      <vt:lpstr>General information</vt:lpstr>
      <vt:lpstr>General information</vt:lpstr>
      <vt:lpstr>General information</vt:lpstr>
      <vt:lpstr>General information</vt:lpstr>
      <vt:lpstr>What you’ll get</vt:lpstr>
      <vt:lpstr>What I expect from you</vt:lpstr>
      <vt:lpstr>What you can expect from me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19</cp:revision>
  <dcterms:created xsi:type="dcterms:W3CDTF">2023-08-03T18:49:17Z</dcterms:created>
  <dcterms:modified xsi:type="dcterms:W3CDTF">2025-01-28T19:33:39Z</dcterms:modified>
</cp:coreProperties>
</file>